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handoutMasterIdLst>
    <p:handoutMasterId r:id="rId26"/>
  </p:handoutMasterIdLst>
  <p:sldIdLst>
    <p:sldId id="259" r:id="rId2"/>
    <p:sldId id="258" r:id="rId3"/>
    <p:sldId id="261" r:id="rId4"/>
    <p:sldId id="270" r:id="rId5"/>
    <p:sldId id="273" r:id="rId6"/>
    <p:sldId id="271" r:id="rId7"/>
    <p:sldId id="262" r:id="rId8"/>
    <p:sldId id="257" r:id="rId9"/>
    <p:sldId id="272" r:id="rId10"/>
    <p:sldId id="274" r:id="rId11"/>
    <p:sldId id="275" r:id="rId12"/>
    <p:sldId id="276" r:id="rId13"/>
    <p:sldId id="278" r:id="rId14"/>
    <p:sldId id="279" r:id="rId15"/>
    <p:sldId id="280" r:id="rId16"/>
    <p:sldId id="281" r:id="rId17"/>
    <p:sldId id="282" r:id="rId18"/>
    <p:sldId id="283" r:id="rId19"/>
    <p:sldId id="286" r:id="rId20"/>
    <p:sldId id="285" r:id="rId21"/>
    <p:sldId id="284" r:id="rId22"/>
    <p:sldId id="268" r:id="rId23"/>
    <p:sldId id="266" r:id="rId2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userDrawn="1">
          <p15:clr>
            <a:srgbClr val="A4A3A4"/>
          </p15:clr>
        </p15:guide>
        <p15:guide id="4" orient="horz" pos="640" userDrawn="1">
          <p15:clr>
            <a:srgbClr val="A4A3A4"/>
          </p15:clr>
        </p15:guide>
        <p15:guide id="5" orient="horz" pos="3680" userDrawn="1">
          <p15:clr>
            <a:srgbClr val="A4A3A4"/>
          </p15:clr>
        </p15:guide>
        <p15:guide id="6" pos="393" userDrawn="1">
          <p15:clr>
            <a:srgbClr val="A4A3A4"/>
          </p15:clr>
        </p15:guide>
        <p15:guide id="7" pos="728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43053"/>
    <a:srgbClr val="4B5C84"/>
    <a:srgbClr val="C295BA"/>
    <a:srgbClr val="A595BA"/>
    <a:srgbClr val="F7F4ED"/>
    <a:srgbClr val="4093B1"/>
    <a:srgbClr val="3298AE"/>
    <a:srgbClr val="2D899B"/>
    <a:srgbClr val="FFFE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372"/>
    <p:restoredTop sz="95421" autoAdjust="0"/>
  </p:normalViewPr>
  <p:slideViewPr>
    <p:cSldViewPr snapToGrid="0" showGuides="1">
      <p:cViewPr>
        <p:scale>
          <a:sx n="101" d="100"/>
          <a:sy n="101" d="100"/>
        </p:scale>
        <p:origin x="920" y="680"/>
      </p:cViewPr>
      <p:guideLst>
        <p:guide orient="horz" pos="2160"/>
        <p:guide pos="3840"/>
        <p:guide/>
        <p:guide orient="horz" pos="640"/>
        <p:guide orient="horz" pos="3680"/>
        <p:guide pos="393"/>
        <p:guide pos="7287"/>
      </p:guideLst>
    </p:cSldViewPr>
  </p:slideViewPr>
  <p:notesTextViewPr>
    <p:cViewPr>
      <p:scale>
        <a:sx n="20" d="100"/>
        <a:sy n="20" d="100"/>
      </p:scale>
      <p:origin x="0" y="0"/>
    </p:cViewPr>
  </p:notesTextViewPr>
  <p:notesViewPr>
    <p:cSldViewPr snapToGrid="0" showGuides="1">
      <p:cViewPr varScale="1">
        <p:scale>
          <a:sx n="46" d="100"/>
          <a:sy n="46" d="100"/>
        </p:scale>
        <p:origin x="1872" y="3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83F17528-6E46-6EB0-7C1A-13BEA22EA18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 dirty="0">
              <a:latin typeface="阿里巴巴普惠体 2.0 55 Regular" panose="00020600040101010101" pitchFamily="18" charset="-122"/>
              <a:ea typeface="阿里巴巴普惠体 2.0 55 Regular" panose="00020600040101010101" pitchFamily="18" charset="-122"/>
            </a:endParaRP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4F693BC-A4ED-8FBE-669D-AFFD861D64B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BF6000-E05A-4161-B65F-4689E2A63D0D}" type="datetimeFigureOut">
              <a:rPr lang="zh-CN" altLang="en-US" smtClean="0"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</a:rPr>
              <a:t>2023/6/11</a:t>
            </a:fld>
            <a:endParaRPr lang="zh-CN" altLang="en-US" dirty="0">
              <a:latin typeface="阿里巴巴普惠体 2.0 55 Regular" panose="00020600040101010101" pitchFamily="18" charset="-122"/>
              <a:ea typeface="阿里巴巴普惠体 2.0 55 Regular" panose="00020600040101010101" pitchFamily="18" charset="-122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26EEAD0-3AD4-8EBC-EE99-33111EA49B3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 dirty="0">
              <a:latin typeface="阿里巴巴普惠体 2.0 55 Regular" panose="00020600040101010101" pitchFamily="18" charset="-122"/>
              <a:ea typeface="阿里巴巴普惠体 2.0 55 Regular" panose="00020600040101010101" pitchFamily="18" charset="-122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B983BE1-4CFE-50AC-DB90-FCB4D154B20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F7734A-3034-4301-909C-FB87B3DE665C}" type="slidenum">
              <a:rPr lang="zh-CN" altLang="en-US" smtClean="0"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</a:rPr>
              <a:t>‹#›</a:t>
            </a:fld>
            <a:endParaRPr lang="zh-CN" altLang="en-US" dirty="0">
              <a:latin typeface="阿里巴巴普惠体 2.0 55 Regular" panose="00020600040101010101" pitchFamily="18" charset="-122"/>
              <a:ea typeface="阿里巴巴普惠体 2.0 55 Regular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34676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</a:defRPr>
            </a:lvl1pPr>
          </a:lstStyle>
          <a:p>
            <a:fld id="{1C76161E-9E0E-4780-A95F-8B7A86E32498}" type="datetimeFigureOut">
              <a:rPr lang="zh-CN" altLang="en-US" smtClean="0"/>
              <a:pPr/>
              <a:t>2023/6/11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</a:defRPr>
            </a:lvl1pPr>
          </a:lstStyle>
          <a:p>
            <a:fld id="{44BAB614-90E5-4D3C-82CE-B4FB9236494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315081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阿里巴巴普惠体 2.0 55 Regular" panose="00020600040101010101" pitchFamily="18" charset="-122"/>
        <a:ea typeface="阿里巴巴普惠体 2.0 55 Regular" panose="00020600040101010101" pitchFamily="18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阿里巴巴普惠体 2.0 55 Regular" panose="00020600040101010101" pitchFamily="18" charset="-122"/>
        <a:ea typeface="阿里巴巴普惠体 2.0 55 Regular" panose="00020600040101010101" pitchFamily="18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阿里巴巴普惠体 2.0 55 Regular" panose="00020600040101010101" pitchFamily="18" charset="-122"/>
        <a:ea typeface="阿里巴巴普惠体 2.0 55 Regular" panose="00020600040101010101" pitchFamily="18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阿里巴巴普惠体 2.0 55 Regular" panose="00020600040101010101" pitchFamily="18" charset="-122"/>
        <a:ea typeface="阿里巴巴普惠体 2.0 55 Regular" panose="00020600040101010101" pitchFamily="18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阿里巴巴普惠体 2.0 55 Regular" panose="00020600040101010101" pitchFamily="18" charset="-122"/>
        <a:ea typeface="阿里巴巴普惠体 2.0 55 Regular" panose="00020600040101010101" pitchFamily="18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BAB614-90E5-4D3C-82CE-B4FB9236494B}" type="slidenum">
              <a:rPr lang="zh-CN" altLang="en-US" smtClean="0"/>
              <a:pPr/>
              <a:t>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237583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BAB614-90E5-4D3C-82CE-B4FB9236494B}" type="slidenum">
              <a:rPr lang="zh-CN" altLang="en-US" smtClean="0"/>
              <a:pPr/>
              <a:t>10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789129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BAB614-90E5-4D3C-82CE-B4FB9236494B}" type="slidenum">
              <a:rPr lang="zh-CN" altLang="en-US" smtClean="0"/>
              <a:pPr/>
              <a:t>11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576643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BAB614-90E5-4D3C-82CE-B4FB9236494B}" type="slidenum">
              <a:rPr lang="zh-CN" altLang="en-US" smtClean="0"/>
              <a:pPr/>
              <a:t>12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087515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BAB614-90E5-4D3C-82CE-B4FB9236494B}" type="slidenum">
              <a:rPr lang="zh-CN" altLang="en-US" smtClean="0"/>
              <a:pPr/>
              <a:t>13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352667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BAB614-90E5-4D3C-82CE-B4FB9236494B}" type="slidenum">
              <a:rPr lang="zh-CN" altLang="en-US" smtClean="0"/>
              <a:pPr/>
              <a:t>14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401176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BAB614-90E5-4D3C-82CE-B4FB9236494B}" type="slidenum">
              <a:rPr lang="zh-CN" altLang="en-US" smtClean="0"/>
              <a:pPr/>
              <a:t>15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501082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BAB614-90E5-4D3C-82CE-B4FB9236494B}" type="slidenum">
              <a:rPr lang="zh-CN" altLang="en-US" smtClean="0"/>
              <a:pPr/>
              <a:t>16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714332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BAB614-90E5-4D3C-82CE-B4FB9236494B}" type="slidenum">
              <a:rPr lang="zh-CN" altLang="en-US" smtClean="0"/>
              <a:pPr/>
              <a:t>17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691938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BAB614-90E5-4D3C-82CE-B4FB9236494B}" type="slidenum">
              <a:rPr lang="zh-CN" altLang="en-US" smtClean="0"/>
              <a:pPr/>
              <a:t>18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7857182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BAB614-90E5-4D3C-82CE-B4FB9236494B}" type="slidenum">
              <a:rPr lang="zh-CN" altLang="en-US" smtClean="0"/>
              <a:pPr/>
              <a:t>19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580558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BAB614-90E5-4D3C-82CE-B4FB9236494B}" type="slidenum">
              <a:rPr lang="zh-CN" altLang="en-US" smtClean="0"/>
              <a:pPr/>
              <a:t>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7953110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BAB614-90E5-4D3C-82CE-B4FB9236494B}" type="slidenum">
              <a:rPr lang="zh-CN" altLang="en-US" smtClean="0"/>
              <a:pPr/>
              <a:t>20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7046545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BAB614-90E5-4D3C-82CE-B4FB9236494B}" type="slidenum">
              <a:rPr lang="zh-CN" altLang="en-US" smtClean="0"/>
              <a:pPr/>
              <a:t>21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6420375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BAB614-90E5-4D3C-82CE-B4FB9236494B}" type="slidenum">
              <a:rPr lang="zh-CN" altLang="en-US" smtClean="0"/>
              <a:pPr/>
              <a:t>22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0014065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51PPT</a:t>
            </a:r>
            <a:r>
              <a:rPr lang="zh-CN" altLang="en-US" dirty="0"/>
              <a:t>模板网   </a:t>
            </a:r>
            <a:r>
              <a:rPr lang="en-US" altLang="zh-CN" dirty="0"/>
              <a:t>www.51pptmoban.com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BAB614-90E5-4D3C-82CE-B4FB9236494B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3243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BAB614-90E5-4D3C-82CE-B4FB9236494B}" type="slidenum">
              <a:rPr lang="zh-CN" altLang="en-US" smtClean="0"/>
              <a:pPr/>
              <a:t>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44297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BAB614-90E5-4D3C-82CE-B4FB9236494B}" type="slidenum">
              <a:rPr lang="zh-CN" altLang="en-US" smtClean="0"/>
              <a:pPr/>
              <a:t>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362222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BAB614-90E5-4D3C-82CE-B4FB9236494B}" type="slidenum">
              <a:rPr lang="zh-CN" altLang="en-US" smtClean="0"/>
              <a:pPr/>
              <a:t>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259628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BAB614-90E5-4D3C-82CE-B4FB9236494B}" type="slidenum">
              <a:rPr lang="zh-CN" altLang="en-US" smtClean="0"/>
              <a:pPr/>
              <a:t>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534037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BAB614-90E5-4D3C-82CE-B4FB9236494B}" type="slidenum">
              <a:rPr lang="zh-CN" altLang="en-US" smtClean="0"/>
              <a:pPr/>
              <a:t>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11300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BAB614-90E5-4D3C-82CE-B4FB9236494B}" type="slidenum">
              <a:rPr lang="zh-CN" altLang="en-US" smtClean="0"/>
              <a:pPr/>
              <a:t>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537633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BAB614-90E5-4D3C-82CE-B4FB9236494B}" type="slidenum">
              <a:rPr lang="zh-CN" altLang="en-US" smtClean="0"/>
              <a:pPr/>
              <a:t>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191662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51PPT模板网   www.51pptmoban.com">
    <p:bg>
      <p:bgPr>
        <a:solidFill>
          <a:srgbClr val="F7F4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608619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3400E6C2-CC35-FFE3-09F7-09E7843D4E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D5FBD6A-A515-C3E5-41CA-206FBBE291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83A04E4-CED7-3FE4-0636-1F63C401BC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</a:defRPr>
            </a:lvl1pPr>
          </a:lstStyle>
          <a:p>
            <a:fld id="{89BE9FDF-F2A6-45B8-A49F-E280B4369121}" type="datetimeFigureOut">
              <a:rPr lang="zh-CN" altLang="en-US" smtClean="0"/>
              <a:pPr/>
              <a:t>2023/6/11</a:t>
            </a:fld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EDDC20D-125C-6D5C-2DF7-CAD1A81E10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E327FDB-3D68-E80B-6E10-F32F54C4E2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</a:defRPr>
            </a:lvl1pPr>
          </a:lstStyle>
          <a:p>
            <a:fld id="{787ECDCA-CC97-4F81-866F-8A89AA10D076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207117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阿里巴巴普惠体 2.0 55 Regular" panose="00020600040101010101" pitchFamily="18" charset="-122"/>
          <a:ea typeface="阿里巴巴普惠体 2.0 55 Regular" panose="00020600040101010101" pitchFamily="18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阿里巴巴普惠体 2.0 55 Regular" panose="00020600040101010101" pitchFamily="18" charset="-122"/>
          <a:ea typeface="阿里巴巴普惠体 2.0 55 Regular" panose="00020600040101010101" pitchFamily="18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阿里巴巴普惠体 2.0 55 Regular" panose="00020600040101010101" pitchFamily="18" charset="-122"/>
          <a:ea typeface="阿里巴巴普惠体 2.0 55 Regular" panose="00020600040101010101" pitchFamily="18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阿里巴巴普惠体 2.0 55 Regular" panose="00020600040101010101" pitchFamily="18" charset="-122"/>
          <a:ea typeface="阿里巴巴普惠体 2.0 55 Regular" panose="00020600040101010101" pitchFamily="18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阿里巴巴普惠体 2.0 55 Regular" panose="00020600040101010101" pitchFamily="18" charset="-122"/>
          <a:ea typeface="阿里巴巴普惠体 2.0 55 Regular" panose="00020600040101010101" pitchFamily="18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阿里巴巴普惠体 2.0 55 Regular" panose="00020600040101010101" pitchFamily="18" charset="-122"/>
          <a:ea typeface="阿里巴巴普惠体 2.0 55 Regular" panose="00020600040101010101" pitchFamily="18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jpeg"/><Relationship Id="rId5" Type="http://schemas.openxmlformats.org/officeDocument/2006/relationships/image" Target="../media/image32.jpeg"/><Relationship Id="rId4" Type="http://schemas.openxmlformats.org/officeDocument/2006/relationships/image" Target="../media/image31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4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546DF2C6-C473-FECD-5B3E-4461BC2595A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5473700" cy="6858000"/>
          </a:xfrm>
          <a:custGeom>
            <a:avLst/>
            <a:gdLst>
              <a:gd name="connsiteX0" fmla="*/ 0 w 5473700"/>
              <a:gd name="connsiteY0" fmla="*/ 0 h 6858000"/>
              <a:gd name="connsiteX1" fmla="*/ 5473700 w 5473700"/>
              <a:gd name="connsiteY1" fmla="*/ 0 h 6858000"/>
              <a:gd name="connsiteX2" fmla="*/ 5473700 w 5473700"/>
              <a:gd name="connsiteY2" fmla="*/ 6858000 h 6858000"/>
              <a:gd name="connsiteX3" fmla="*/ 0 w 54737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73700" h="6858000">
                <a:moveTo>
                  <a:pt x="0" y="0"/>
                </a:moveTo>
                <a:lnTo>
                  <a:pt x="5473700" y="0"/>
                </a:lnTo>
                <a:lnTo>
                  <a:pt x="54737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04A1A3A6-6334-C635-F79E-6E32E1185DA7}"/>
              </a:ext>
            </a:extLst>
          </p:cNvPr>
          <p:cNvSpPr txBox="1"/>
          <p:nvPr/>
        </p:nvSpPr>
        <p:spPr>
          <a:xfrm>
            <a:off x="6096000" y="1584585"/>
            <a:ext cx="433070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600" b="1" dirty="0">
                <a:solidFill>
                  <a:schemeClr val="accent1"/>
                </a:solidFill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C--</a:t>
            </a:r>
          </a:p>
          <a:p>
            <a:r>
              <a:rPr lang="en-US" altLang="zh-CN" sz="6600" b="1" dirty="0">
                <a:solidFill>
                  <a:schemeClr val="accent1"/>
                </a:solidFill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Compiler</a:t>
            </a:r>
            <a:endParaRPr lang="zh-CN" altLang="en-US" sz="6600" b="1" dirty="0">
              <a:solidFill>
                <a:schemeClr val="accent1"/>
              </a:solidFill>
              <a:latin typeface="阿里巴巴普惠体 2.0 55 Regular" panose="00020600040101010101" pitchFamily="18" charset="-122"/>
              <a:ea typeface="阿里巴巴普惠体 2.0 55 Regular" panose="00020600040101010101" pitchFamily="18" charset="-122"/>
              <a:cs typeface="阿里巴巴普惠体 2.0 55 Regular" panose="00020600040101010101" pitchFamily="18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142DA88-8020-5D60-EE23-6B096ADF6B3D}"/>
              </a:ext>
            </a:extLst>
          </p:cNvPr>
          <p:cNvSpPr txBox="1"/>
          <p:nvPr/>
        </p:nvSpPr>
        <p:spPr>
          <a:xfrm>
            <a:off x="6197600" y="4035685"/>
            <a:ext cx="43307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accent1"/>
                </a:solidFill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抽象简陋的编译器汇报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0BFA127-3AB3-B5BF-75D1-E98B50F056AF}"/>
              </a:ext>
            </a:extLst>
          </p:cNvPr>
          <p:cNvSpPr txBox="1"/>
          <p:nvPr/>
        </p:nvSpPr>
        <p:spPr>
          <a:xfrm>
            <a:off x="6197600" y="4904083"/>
            <a:ext cx="2263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chemeClr val="accent1"/>
                </a:solidFill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2023/06/12</a:t>
            </a:r>
            <a:r>
              <a:rPr lang="zh-CN" altLang="en-US" sz="1400" b="1" dirty="0">
                <a:solidFill>
                  <a:schemeClr val="accent1"/>
                </a:solidFill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     沈韵沨</a:t>
            </a:r>
          </a:p>
        </p:txBody>
      </p:sp>
    </p:spTree>
    <p:extLst>
      <p:ext uri="{BB962C8B-B14F-4D97-AF65-F5344CB8AC3E}">
        <p14:creationId xmlns:p14="http://schemas.microsoft.com/office/powerpoint/2010/main" val="21676827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>
            <a:extLst>
              <a:ext uri="{FF2B5EF4-FFF2-40B4-BE49-F238E27FC236}">
                <a16:creationId xmlns:a16="http://schemas.microsoft.com/office/drawing/2014/main" id="{28F6893B-66FD-2DC7-529B-4AB1883BE628}"/>
              </a:ext>
            </a:extLst>
          </p:cNvPr>
          <p:cNvGrpSpPr/>
          <p:nvPr/>
        </p:nvGrpSpPr>
        <p:grpSpPr>
          <a:xfrm>
            <a:off x="0" y="350702"/>
            <a:ext cx="4891602" cy="400110"/>
            <a:chOff x="0" y="6304876"/>
            <a:chExt cx="4891602" cy="400110"/>
          </a:xfrm>
        </p:grpSpPr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FB401C34-F5C5-9E09-4AD2-8DC8ED63491E}"/>
                </a:ext>
              </a:extLst>
            </p:cNvPr>
            <p:cNvSpPr txBox="1"/>
            <p:nvPr/>
          </p:nvSpPr>
          <p:spPr>
            <a:xfrm>
              <a:off x="2831017" y="6304876"/>
              <a:ext cx="20605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accent4">
                      <a:lumMod val="75000"/>
                    </a:schemeClr>
                  </a:solidFill>
                  <a:latin typeface="阿里巴巴普惠体 2.0 55 Regular" panose="00020600040101010101" pitchFamily="18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rPr>
                <a:t>处理流程概览</a:t>
              </a:r>
            </a:p>
          </p:txBody>
        </p:sp>
        <p:grpSp>
          <p:nvGrpSpPr>
            <p:cNvPr id="32" name="组合 31">
              <a:extLst>
                <a:ext uri="{FF2B5EF4-FFF2-40B4-BE49-F238E27FC236}">
                  <a16:creationId xmlns:a16="http://schemas.microsoft.com/office/drawing/2014/main" id="{F16337EB-061C-CFF7-892A-008A6DC243B2}"/>
                </a:ext>
              </a:extLst>
            </p:cNvPr>
            <p:cNvGrpSpPr/>
            <p:nvPr/>
          </p:nvGrpSpPr>
          <p:grpSpPr>
            <a:xfrm>
              <a:off x="0" y="6400799"/>
              <a:ext cx="2755900" cy="211439"/>
              <a:chOff x="0" y="6400799"/>
              <a:chExt cx="2755900" cy="211439"/>
            </a:xfrm>
          </p:grpSpPr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52700E17-319D-BC32-21DB-03C86ABEA335}"/>
                  </a:ext>
                </a:extLst>
              </p:cNvPr>
              <p:cNvSpPr/>
              <p:nvPr/>
            </p:nvSpPr>
            <p:spPr>
              <a:xfrm>
                <a:off x="0" y="6400799"/>
                <a:ext cx="2273300" cy="208265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accent4">
                      <a:lumMod val="75000"/>
                    </a:schemeClr>
                  </a:solidFill>
                  <a:latin typeface="阿里巴巴普惠体 2.0 55 Regular" panose="00020600040101010101" pitchFamily="18" charset="-122"/>
                  <a:ea typeface="阿里巴巴普惠体 2.0 55 Regular" panose="00020600040101010101" pitchFamily="18" charset="-122"/>
                </a:endParaRPr>
              </a:p>
            </p:txBody>
          </p:sp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2173B76B-7A91-C9E2-52C4-E482084F8D00}"/>
                  </a:ext>
                </a:extLst>
              </p:cNvPr>
              <p:cNvSpPr/>
              <p:nvPr/>
            </p:nvSpPr>
            <p:spPr>
              <a:xfrm>
                <a:off x="2348418" y="6400799"/>
                <a:ext cx="166182" cy="208265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accent4">
                      <a:lumMod val="75000"/>
                    </a:schemeClr>
                  </a:solidFill>
                  <a:latin typeface="阿里巴巴普惠体 2.0 55 Regular" panose="00020600040101010101" pitchFamily="18" charset="-122"/>
                  <a:ea typeface="阿里巴巴普惠体 2.0 55 Regular" panose="00020600040101010101" pitchFamily="18" charset="-122"/>
                </a:endParaRPr>
              </a:p>
            </p:txBody>
          </p:sp>
          <p:sp>
            <p:nvSpPr>
              <p:cNvPr id="37" name="矩形 36">
                <a:extLst>
                  <a:ext uri="{FF2B5EF4-FFF2-40B4-BE49-F238E27FC236}">
                    <a16:creationId xmlns:a16="http://schemas.microsoft.com/office/drawing/2014/main" id="{7E3FF1EE-B65C-FE8F-F919-1AFB14A0DA36}"/>
                  </a:ext>
                </a:extLst>
              </p:cNvPr>
              <p:cNvSpPr/>
              <p:nvPr/>
            </p:nvSpPr>
            <p:spPr>
              <a:xfrm>
                <a:off x="2589718" y="6403973"/>
                <a:ext cx="166182" cy="208265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accent4">
                      <a:lumMod val="75000"/>
                    </a:schemeClr>
                  </a:solidFill>
                  <a:latin typeface="阿里巴巴普惠体 2.0 55 Regular" panose="00020600040101010101" pitchFamily="18" charset="-122"/>
                  <a:ea typeface="阿里巴巴普惠体 2.0 55 Regular" panose="00020600040101010101" pitchFamily="18" charset="-122"/>
                </a:endParaRPr>
              </a:p>
            </p:txBody>
          </p:sp>
        </p:grp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9E828BFB-9C45-2C4C-72FB-B79A5D16129F}"/>
              </a:ext>
            </a:extLst>
          </p:cNvPr>
          <p:cNvSpPr txBox="1"/>
          <p:nvPr/>
        </p:nvSpPr>
        <p:spPr>
          <a:xfrm>
            <a:off x="401344" y="1178295"/>
            <a:ext cx="30660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rgbClr val="2D899B"/>
                </a:solidFill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2.1</a:t>
            </a:r>
            <a:r>
              <a:rPr lang="zh-CN" altLang="en-US" sz="3600" b="1" dirty="0">
                <a:solidFill>
                  <a:srgbClr val="2D899B"/>
                </a:solidFill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 词法分析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FC69989-6992-951D-2ECA-EF77CE9AF3C0}"/>
              </a:ext>
            </a:extLst>
          </p:cNvPr>
          <p:cNvSpPr txBox="1"/>
          <p:nvPr/>
        </p:nvSpPr>
        <p:spPr>
          <a:xfrm>
            <a:off x="3399543" y="1210931"/>
            <a:ext cx="3663363" cy="581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4B5C84"/>
                </a:solidFill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不需要特殊处理的 </a:t>
            </a:r>
            <a:r>
              <a:rPr lang="en-US" altLang="zh-CN" sz="2400" dirty="0">
                <a:solidFill>
                  <a:srgbClr val="4B5C84"/>
                </a:solidFill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token</a:t>
            </a:r>
            <a:endParaRPr lang="zh-CN" altLang="en-US" sz="2400" dirty="0">
              <a:solidFill>
                <a:srgbClr val="4B5C84"/>
              </a:solidFill>
              <a:latin typeface="阿里巴巴普惠体 2.0 55 Regular" panose="00020600040101010101" pitchFamily="18" charset="-122"/>
              <a:ea typeface="阿里巴巴普惠体 2.0 55 Regular" panose="00020600040101010101" pitchFamily="18" charset="-122"/>
              <a:cs typeface="阿里巴巴普惠体 2.0 55 Regular" panose="00020600040101010101" pitchFamily="18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BFB86D9-88F3-95D2-C035-465A15C273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555" y="1963353"/>
            <a:ext cx="2971800" cy="19177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11CAB0C-E820-50F9-0594-10813A3DC3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555" y="4309335"/>
            <a:ext cx="2971800" cy="24130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4B34584-2D28-3515-A4D5-AFDF87C81D0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1309" y="1993067"/>
            <a:ext cx="2971800" cy="473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5392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CF06CA4-BEFA-8F0C-F029-E82F211936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584" y="510676"/>
            <a:ext cx="9264416" cy="5905458"/>
          </a:xfrm>
          <a:prstGeom prst="rect">
            <a:avLst/>
          </a:prstGeom>
        </p:spPr>
      </p:pic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7ED3A1FE-E661-C6C6-D7DF-D9FDD320F6C3}"/>
              </a:ext>
            </a:extLst>
          </p:cNvPr>
          <p:cNvCxnSpPr>
            <a:cxnSpLocks/>
          </p:cNvCxnSpPr>
          <p:nvPr/>
        </p:nvCxnSpPr>
        <p:spPr>
          <a:xfrm>
            <a:off x="617823" y="6347323"/>
            <a:ext cx="5261610" cy="0"/>
          </a:xfrm>
          <a:prstGeom prst="line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CBD1A5A4-E5F6-F477-5353-8456A4A620DD}"/>
              </a:ext>
            </a:extLst>
          </p:cNvPr>
          <p:cNvSpPr txBox="1"/>
          <p:nvPr/>
        </p:nvSpPr>
        <p:spPr>
          <a:xfrm>
            <a:off x="532881" y="949210"/>
            <a:ext cx="43307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chemeClr val="accent1"/>
                </a:solidFill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2.2 </a:t>
            </a:r>
            <a:r>
              <a:rPr lang="zh-CN" altLang="en-US" sz="3600" b="1" dirty="0">
                <a:solidFill>
                  <a:schemeClr val="accent1"/>
                </a:solidFill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语法分析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5203B274-7734-BBF5-7235-A4C794C9A874}"/>
              </a:ext>
            </a:extLst>
          </p:cNvPr>
          <p:cNvSpPr/>
          <p:nvPr/>
        </p:nvSpPr>
        <p:spPr>
          <a:xfrm>
            <a:off x="617823" y="5660570"/>
            <a:ext cx="3154680" cy="28934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55 Regular" panose="00020600040101010101" pitchFamily="18" charset="-122"/>
              <a:ea typeface="阿里巴巴普惠体 2.0 55 Regular" panose="00020600040101010101" pitchFamily="18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AC633CEB-0C76-E388-94E2-63517377B0B7}"/>
              </a:ext>
            </a:extLst>
          </p:cNvPr>
          <p:cNvSpPr txBox="1"/>
          <p:nvPr/>
        </p:nvSpPr>
        <p:spPr>
          <a:xfrm>
            <a:off x="617823" y="5444376"/>
            <a:ext cx="27870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阿里巴巴普惠体 2.0 115 Black" panose="00020600040101010101" pitchFamily="18" charset="-122"/>
                <a:ea typeface="阿里巴巴普惠体 2.0 115 Black" panose="00020600040101010101" pitchFamily="18" charset="-122"/>
                <a:cs typeface="阿里巴巴普惠体 2.0 115 Black" panose="00020600040101010101" pitchFamily="18" charset="-122"/>
              </a:rPr>
              <a:t>AST</a:t>
            </a:r>
            <a:r>
              <a:rPr lang="zh-CN" altLang="en-US" sz="28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阿里巴巴普惠体 2.0 115 Black" panose="00020600040101010101" pitchFamily="18" charset="-122"/>
                <a:ea typeface="阿里巴巴普惠体 2.0 115 Black" panose="00020600040101010101" pitchFamily="18" charset="-122"/>
                <a:cs typeface="阿里巴巴普惠体 2.0 115 Black" panose="00020600040101010101" pitchFamily="18" charset="-122"/>
              </a:rPr>
              <a:t> 节点设计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6913E2A-3154-1745-9095-8F8E2DC55769}"/>
              </a:ext>
            </a:extLst>
          </p:cNvPr>
          <p:cNvSpPr txBox="1"/>
          <p:nvPr/>
        </p:nvSpPr>
        <p:spPr>
          <a:xfrm>
            <a:off x="532881" y="1895761"/>
            <a:ext cx="7427294" cy="33673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accent1"/>
                </a:solidFill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所有的 </a:t>
            </a:r>
            <a:r>
              <a:rPr lang="en-US" altLang="zh-CN" dirty="0">
                <a:solidFill>
                  <a:schemeClr val="accent1"/>
                </a:solidFill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Node</a:t>
            </a:r>
            <a:r>
              <a:rPr lang="zh-CN" altLang="en-US" dirty="0">
                <a:solidFill>
                  <a:schemeClr val="accent1"/>
                </a:solidFill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 都继承于基类 </a:t>
            </a:r>
            <a:r>
              <a:rPr lang="en-US" altLang="zh-CN" dirty="0" err="1">
                <a:solidFill>
                  <a:schemeClr val="accent1"/>
                </a:solidFill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TreeNode</a:t>
            </a:r>
            <a:endParaRPr lang="en-US" altLang="zh-CN" dirty="0">
              <a:solidFill>
                <a:schemeClr val="accent1"/>
              </a:solidFill>
              <a:latin typeface="阿里巴巴普惠体 2.0 55 Regular" panose="00020600040101010101" pitchFamily="18" charset="-122"/>
              <a:ea typeface="阿里巴巴普惠体 2.0 55 Regular" panose="00020600040101010101" pitchFamily="18" charset="-122"/>
              <a:cs typeface="阿里巴巴普惠体 2.0 55 Regular" panose="00020600040101010101" pitchFamily="18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accent1"/>
                </a:solidFill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各自实现了以下两个函数：</a:t>
            </a:r>
            <a:endParaRPr lang="en-US" altLang="zh-CN" dirty="0">
              <a:solidFill>
                <a:schemeClr val="accent1"/>
              </a:solidFill>
              <a:latin typeface="阿里巴巴普惠体 2.0 55 Regular" panose="00020600040101010101" pitchFamily="18" charset="-122"/>
              <a:ea typeface="阿里巴巴普惠体 2.0 55 Regular" panose="00020600040101010101" pitchFamily="18" charset="-122"/>
              <a:cs typeface="阿里巴巴普惠体 2.0 55 Regular" panose="00020600040101010101" pitchFamily="18" charset="-122"/>
            </a:endParaRPr>
          </a:p>
          <a:p>
            <a:pPr>
              <a:lnSpc>
                <a:spcPct val="150000"/>
              </a:lnSpc>
            </a:pPr>
            <a:endParaRPr lang="en-US" altLang="zh-CN" dirty="0">
              <a:solidFill>
                <a:schemeClr val="accent1"/>
              </a:solidFill>
              <a:latin typeface="阿里巴巴普惠体 2.0 55 Regular" panose="00020600040101010101" pitchFamily="18" charset="-122"/>
              <a:ea typeface="阿里巴巴普惠体 2.0 55 Regular" panose="00020600040101010101" pitchFamily="18" charset="-122"/>
              <a:cs typeface="阿里巴巴普惠体 2.0 55 Regular" panose="00020600040101010101" pitchFamily="18" charset="-122"/>
            </a:endParaRPr>
          </a:p>
          <a:p>
            <a:pPr>
              <a:lnSpc>
                <a:spcPct val="150000"/>
              </a:lnSpc>
            </a:pPr>
            <a:endParaRPr lang="en-US" altLang="zh-CN" dirty="0">
              <a:solidFill>
                <a:schemeClr val="accent1"/>
              </a:solidFill>
              <a:latin typeface="阿里巴巴普惠体 2.0 55 Regular" panose="00020600040101010101" pitchFamily="18" charset="-122"/>
              <a:ea typeface="阿里巴巴普惠体 2.0 55 Regular" panose="00020600040101010101" pitchFamily="18" charset="-122"/>
              <a:cs typeface="阿里巴巴普惠体 2.0 55 Regular" panose="00020600040101010101" pitchFamily="18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 err="1">
                <a:solidFill>
                  <a:schemeClr val="accent1"/>
                </a:solidFill>
                <a:latin typeface="Courier" pitchFamily="2" charset="0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genJSON</a:t>
            </a:r>
            <a:r>
              <a:rPr lang="zh-CN" altLang="en-US" dirty="0">
                <a:solidFill>
                  <a:schemeClr val="accent1"/>
                </a:solidFill>
                <a:latin typeface="Courier" pitchFamily="2" charset="0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（</a:t>
            </a:r>
            <a:r>
              <a:rPr lang="en-US" altLang="zh-CN" dirty="0">
                <a:solidFill>
                  <a:schemeClr val="accent1"/>
                </a:solidFill>
                <a:latin typeface="Courier" pitchFamily="2" charset="0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string</a:t>
            </a:r>
            <a:r>
              <a:rPr lang="zh-CN" altLang="en-US" dirty="0">
                <a:solidFill>
                  <a:schemeClr val="accent1"/>
                </a:solidFill>
                <a:latin typeface="Courier" pitchFamily="2" charset="0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 </a:t>
            </a:r>
            <a:r>
              <a:rPr lang="en-US" altLang="zh-CN" dirty="0">
                <a:solidFill>
                  <a:schemeClr val="accent1"/>
                </a:solidFill>
                <a:latin typeface="Courier" pitchFamily="2" charset="0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&amp;s</a:t>
            </a:r>
            <a:r>
              <a:rPr lang="zh-CN" altLang="en-US" dirty="0">
                <a:solidFill>
                  <a:schemeClr val="accent1"/>
                </a:solidFill>
                <a:latin typeface="Courier" pitchFamily="2" charset="0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） </a:t>
            </a:r>
            <a:br>
              <a:rPr lang="en-US" altLang="zh-CN" dirty="0">
                <a:solidFill>
                  <a:schemeClr val="accent1"/>
                </a:solidFill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</a:br>
            <a:r>
              <a:rPr lang="zh-CN" altLang="en-US" dirty="0">
                <a:solidFill>
                  <a:schemeClr val="accent1"/>
                </a:solidFill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生成 </a:t>
            </a:r>
            <a:r>
              <a:rPr lang="en-US" altLang="zh-CN" dirty="0">
                <a:solidFill>
                  <a:schemeClr val="accent1"/>
                </a:solidFill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AST</a:t>
            </a:r>
            <a:r>
              <a:rPr lang="zh-CN" altLang="en-US" dirty="0">
                <a:solidFill>
                  <a:schemeClr val="accent1"/>
                </a:solidFill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 可视化所需的 </a:t>
            </a:r>
            <a:r>
              <a:rPr lang="en-US" altLang="zh-CN" dirty="0">
                <a:solidFill>
                  <a:schemeClr val="accent1"/>
                </a:solidFill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JSON</a:t>
            </a:r>
            <a:r>
              <a:rPr lang="zh-CN" altLang="en-US" dirty="0">
                <a:solidFill>
                  <a:schemeClr val="accent1"/>
                </a:solidFill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 字符串</a:t>
            </a:r>
            <a:endParaRPr lang="en-US" altLang="zh-CN" dirty="0">
              <a:solidFill>
                <a:schemeClr val="accent1"/>
              </a:solidFill>
              <a:latin typeface="阿里巴巴普惠体 2.0 55 Regular" panose="00020600040101010101" pitchFamily="18" charset="-122"/>
              <a:ea typeface="阿里巴巴普惠体 2.0 55 Regular" panose="00020600040101010101" pitchFamily="18" charset="-122"/>
              <a:cs typeface="阿里巴巴普惠体 2.0 55 Regular" panose="00020600040101010101" pitchFamily="18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 err="1">
                <a:solidFill>
                  <a:schemeClr val="accent1"/>
                </a:solidFill>
                <a:latin typeface="Courier" pitchFamily="2" charset="0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genCode</a:t>
            </a:r>
            <a:r>
              <a:rPr lang="zh-CN" altLang="en-US" dirty="0">
                <a:solidFill>
                  <a:schemeClr val="accent1"/>
                </a:solidFill>
                <a:latin typeface="Courier" pitchFamily="2" charset="0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（</a:t>
            </a:r>
            <a:r>
              <a:rPr lang="en-US" altLang="zh-CN" dirty="0">
                <a:solidFill>
                  <a:schemeClr val="accent1"/>
                </a:solidFill>
                <a:latin typeface="Courier" pitchFamily="2" charset="0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Context</a:t>
            </a:r>
            <a:r>
              <a:rPr lang="zh-CN" altLang="en-US" dirty="0">
                <a:solidFill>
                  <a:schemeClr val="accent1"/>
                </a:solidFill>
                <a:latin typeface="Courier" pitchFamily="2" charset="0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 </a:t>
            </a:r>
            <a:r>
              <a:rPr lang="en-US" altLang="zh-CN" dirty="0">
                <a:solidFill>
                  <a:schemeClr val="accent1"/>
                </a:solidFill>
                <a:latin typeface="Courier" pitchFamily="2" charset="0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&amp;</a:t>
            </a:r>
            <a:r>
              <a:rPr lang="en-US" altLang="zh-CN" dirty="0" err="1">
                <a:solidFill>
                  <a:schemeClr val="accent1"/>
                </a:solidFill>
                <a:latin typeface="Courier" pitchFamily="2" charset="0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curContext</a:t>
            </a:r>
            <a:r>
              <a:rPr lang="zh-CN" altLang="en-US" dirty="0">
                <a:solidFill>
                  <a:schemeClr val="accent1"/>
                </a:solidFill>
                <a:latin typeface="Courier" pitchFamily="2" charset="0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）  </a:t>
            </a:r>
            <a:br>
              <a:rPr lang="en-US" altLang="zh-CN" dirty="0">
                <a:solidFill>
                  <a:schemeClr val="accent1"/>
                </a:solidFill>
                <a:latin typeface="Courier" pitchFamily="2" charset="0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</a:br>
            <a:r>
              <a:rPr lang="zh-CN" altLang="en-US" dirty="0">
                <a:solidFill>
                  <a:schemeClr val="accent1"/>
                </a:solidFill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基于当前上下文生成 </a:t>
            </a:r>
            <a:r>
              <a:rPr lang="en-US" altLang="zh-CN" dirty="0">
                <a:solidFill>
                  <a:schemeClr val="accent1"/>
                </a:solidFill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LLVM</a:t>
            </a:r>
            <a:r>
              <a:rPr lang="zh-CN" altLang="en-US" dirty="0">
                <a:solidFill>
                  <a:schemeClr val="accent1"/>
                </a:solidFill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 </a:t>
            </a:r>
            <a:r>
              <a:rPr lang="en-US" altLang="zh-CN" dirty="0">
                <a:solidFill>
                  <a:schemeClr val="accent1"/>
                </a:solidFill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IR</a:t>
            </a:r>
          </a:p>
        </p:txBody>
      </p:sp>
    </p:spTree>
    <p:extLst>
      <p:ext uri="{BB962C8B-B14F-4D97-AF65-F5344CB8AC3E}">
        <p14:creationId xmlns:p14="http://schemas.microsoft.com/office/powerpoint/2010/main" val="35889463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7ED3A1FE-E661-C6C6-D7DF-D9FDD320F6C3}"/>
              </a:ext>
            </a:extLst>
          </p:cNvPr>
          <p:cNvCxnSpPr>
            <a:cxnSpLocks/>
          </p:cNvCxnSpPr>
          <p:nvPr/>
        </p:nvCxnSpPr>
        <p:spPr>
          <a:xfrm>
            <a:off x="617823" y="6347323"/>
            <a:ext cx="5261610" cy="0"/>
          </a:xfrm>
          <a:prstGeom prst="line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CBD1A5A4-E5F6-F477-5353-8456A4A620DD}"/>
              </a:ext>
            </a:extLst>
          </p:cNvPr>
          <p:cNvSpPr txBox="1"/>
          <p:nvPr/>
        </p:nvSpPr>
        <p:spPr>
          <a:xfrm>
            <a:off x="532881" y="949210"/>
            <a:ext cx="43307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chemeClr val="accent1"/>
                </a:solidFill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2.2 </a:t>
            </a:r>
            <a:r>
              <a:rPr lang="zh-CN" altLang="en-US" sz="3600" b="1" dirty="0">
                <a:solidFill>
                  <a:schemeClr val="accent1"/>
                </a:solidFill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语法分析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5203B274-7734-BBF5-7235-A4C794C9A874}"/>
              </a:ext>
            </a:extLst>
          </p:cNvPr>
          <p:cNvSpPr/>
          <p:nvPr/>
        </p:nvSpPr>
        <p:spPr>
          <a:xfrm>
            <a:off x="617823" y="5660570"/>
            <a:ext cx="3154680" cy="28934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55 Regular" panose="00020600040101010101" pitchFamily="18" charset="-122"/>
              <a:ea typeface="阿里巴巴普惠体 2.0 55 Regular" panose="00020600040101010101" pitchFamily="18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AC633CEB-0C76-E388-94E2-63517377B0B7}"/>
              </a:ext>
            </a:extLst>
          </p:cNvPr>
          <p:cNvSpPr txBox="1"/>
          <p:nvPr/>
        </p:nvSpPr>
        <p:spPr>
          <a:xfrm>
            <a:off x="801655" y="5426691"/>
            <a:ext cx="27870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阿里巴巴普惠体 2.0 115 Black" panose="00020600040101010101" pitchFamily="18" charset="-122"/>
                <a:ea typeface="阿里巴巴普惠体 2.0 115 Black" panose="00020600040101010101" pitchFamily="18" charset="-122"/>
                <a:cs typeface="阿里巴巴普惠体 2.0 115 Black" panose="00020600040101010101" pitchFamily="18" charset="-122"/>
              </a:rPr>
              <a:t>CFG</a:t>
            </a:r>
            <a:r>
              <a:rPr lang="zh-CN" altLang="en-US" sz="28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阿里巴巴普惠体 2.0 115 Black" panose="00020600040101010101" pitchFamily="18" charset="-122"/>
                <a:ea typeface="阿里巴巴普惠体 2.0 115 Black" panose="00020600040101010101" pitchFamily="18" charset="-122"/>
                <a:cs typeface="阿里巴巴普惠体 2.0 115 Black" panose="00020600040101010101" pitchFamily="18" charset="-122"/>
              </a:rPr>
              <a:t> 设计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6913E2A-3154-1745-9095-8F8E2DC55769}"/>
              </a:ext>
            </a:extLst>
          </p:cNvPr>
          <p:cNvSpPr txBox="1"/>
          <p:nvPr/>
        </p:nvSpPr>
        <p:spPr>
          <a:xfrm>
            <a:off x="532881" y="2567156"/>
            <a:ext cx="5070575" cy="21217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accent1"/>
                </a:solidFill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整个 </a:t>
            </a:r>
            <a:r>
              <a:rPr lang="en-US" altLang="zh-CN" dirty="0">
                <a:solidFill>
                  <a:schemeClr val="accent1"/>
                </a:solidFill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CFG</a:t>
            </a:r>
            <a:r>
              <a:rPr lang="zh-CN" altLang="en-US" dirty="0">
                <a:solidFill>
                  <a:schemeClr val="accent1"/>
                </a:solidFill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 的起始符号是 </a:t>
            </a:r>
            <a:r>
              <a:rPr lang="en-US" altLang="zh-CN" dirty="0">
                <a:solidFill>
                  <a:schemeClr val="accent1"/>
                </a:solidFill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program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accent1"/>
                </a:solidFill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program</a:t>
            </a:r>
            <a:r>
              <a:rPr lang="zh-CN" altLang="en-US" dirty="0">
                <a:solidFill>
                  <a:schemeClr val="accent1"/>
                </a:solidFill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 由一连串的 </a:t>
            </a:r>
            <a:r>
              <a:rPr lang="en-US" altLang="zh-CN" dirty="0">
                <a:solidFill>
                  <a:schemeClr val="accent1"/>
                </a:solidFill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statement</a:t>
            </a:r>
            <a:r>
              <a:rPr lang="zh-CN" altLang="en-US" dirty="0">
                <a:solidFill>
                  <a:schemeClr val="accent1"/>
                </a:solidFill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 构成</a:t>
            </a:r>
            <a:endParaRPr lang="en-US" altLang="zh-CN" dirty="0">
              <a:solidFill>
                <a:schemeClr val="accent1"/>
              </a:solidFill>
              <a:latin typeface="阿里巴巴普惠体 2.0 55 Regular" panose="00020600040101010101" pitchFamily="18" charset="-122"/>
              <a:ea typeface="阿里巴巴普惠体 2.0 55 Regular" panose="00020600040101010101" pitchFamily="18" charset="-122"/>
              <a:cs typeface="阿里巴巴普惠体 2.0 55 Regular" panose="00020600040101010101" pitchFamily="18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dirty="0">
              <a:solidFill>
                <a:schemeClr val="accent1"/>
              </a:solidFill>
              <a:latin typeface="阿里巴巴普惠体 2.0 55 Regular" panose="00020600040101010101" pitchFamily="18" charset="-122"/>
              <a:ea typeface="阿里巴巴普惠体 2.0 55 Regular" panose="00020600040101010101" pitchFamily="18" charset="-122"/>
              <a:cs typeface="阿里巴巴普惠体 2.0 55 Regular" panose="00020600040101010101" pitchFamily="18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accent1"/>
                </a:solidFill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使用根节点 </a:t>
            </a:r>
            <a:r>
              <a:rPr lang="en-US" altLang="zh-CN" dirty="0">
                <a:solidFill>
                  <a:schemeClr val="accent1"/>
                </a:solidFill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prog </a:t>
            </a:r>
            <a:r>
              <a:rPr lang="zh-CN" altLang="en-US" dirty="0">
                <a:solidFill>
                  <a:schemeClr val="accent1"/>
                </a:solidFill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中的 </a:t>
            </a:r>
            <a:r>
              <a:rPr lang="en" altLang="zh-CN" b="0" dirty="0">
                <a:solidFill>
                  <a:srgbClr val="143053"/>
                </a:solidFill>
                <a:effectLst/>
                <a:latin typeface="Menlo" panose="020B0609030804020204" pitchFamily="49" charset="0"/>
              </a:rPr>
              <a:t>vector</a:t>
            </a:r>
            <a:r>
              <a:rPr lang="zh-CN" altLang="en-US" b="0" dirty="0">
                <a:solidFill>
                  <a:srgbClr val="143053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zh-CN" altLang="en-US" b="0" dirty="0">
                <a:solidFill>
                  <a:schemeClr val="accent1"/>
                </a:solidFill>
                <a:effectLst/>
                <a:latin typeface="Menlo" panose="020B0609030804020204" pitchFamily="49" charset="0"/>
                <a:ea typeface="阿里巴巴普惠体 2.0 55 Regular" panose="00020600040101010101" pitchFamily="18" charset="-122"/>
              </a:rPr>
              <a:t>记录识别到的每个 </a:t>
            </a:r>
            <a:r>
              <a:rPr lang="en-US" altLang="zh-CN" b="0" dirty="0">
                <a:solidFill>
                  <a:schemeClr val="accent1"/>
                </a:solidFill>
                <a:effectLst/>
                <a:latin typeface="Menlo" panose="020B0609030804020204" pitchFamily="49" charset="0"/>
                <a:ea typeface="阿里巴巴普惠体 2.0 55 Regular" panose="00020600040101010101" pitchFamily="18" charset="-122"/>
              </a:rPr>
              <a:t>statement</a:t>
            </a:r>
            <a:r>
              <a:rPr lang="zh-CN" altLang="en-US" b="0" dirty="0">
                <a:solidFill>
                  <a:schemeClr val="accent1"/>
                </a:solidFill>
                <a:effectLst/>
                <a:latin typeface="Menlo" panose="020B0609030804020204" pitchFamily="49" charset="0"/>
                <a:ea typeface="阿里巴巴普惠体 2.0 55 Regular" panose="00020600040101010101" pitchFamily="18" charset="-122"/>
              </a:rPr>
              <a:t>，便于之后按顺序处理</a:t>
            </a:r>
            <a:endParaRPr lang="en-US" altLang="zh-CN" dirty="0">
              <a:solidFill>
                <a:schemeClr val="accent1"/>
              </a:solidFill>
              <a:latin typeface="阿里巴巴普惠体 2.0 55 Regular" panose="00020600040101010101" pitchFamily="18" charset="-122"/>
              <a:ea typeface="阿里巴巴普惠体 2.0 55 Regular" panose="00020600040101010101" pitchFamily="18" charset="-122"/>
              <a:cs typeface="阿里巴巴普惠体 2.0 55 Regular" panose="00020600040101010101" pitchFamily="18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5050DCC-2750-18D7-FCA6-E7BC896D15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141752"/>
            <a:ext cx="4606555" cy="2972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5543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7ED3A1FE-E661-C6C6-D7DF-D9FDD320F6C3}"/>
              </a:ext>
            </a:extLst>
          </p:cNvPr>
          <p:cNvCxnSpPr>
            <a:cxnSpLocks/>
          </p:cNvCxnSpPr>
          <p:nvPr/>
        </p:nvCxnSpPr>
        <p:spPr>
          <a:xfrm>
            <a:off x="617823" y="6347323"/>
            <a:ext cx="5261610" cy="0"/>
          </a:xfrm>
          <a:prstGeom prst="line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CBD1A5A4-E5F6-F477-5353-8456A4A620DD}"/>
              </a:ext>
            </a:extLst>
          </p:cNvPr>
          <p:cNvSpPr txBox="1"/>
          <p:nvPr/>
        </p:nvSpPr>
        <p:spPr>
          <a:xfrm>
            <a:off x="532881" y="949210"/>
            <a:ext cx="43307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chemeClr val="accent1"/>
                </a:solidFill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2.2 </a:t>
            </a:r>
            <a:r>
              <a:rPr lang="zh-CN" altLang="en-US" sz="3600" b="1" dirty="0">
                <a:solidFill>
                  <a:schemeClr val="accent1"/>
                </a:solidFill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语法分析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5203B274-7734-BBF5-7235-A4C794C9A874}"/>
              </a:ext>
            </a:extLst>
          </p:cNvPr>
          <p:cNvSpPr/>
          <p:nvPr/>
        </p:nvSpPr>
        <p:spPr>
          <a:xfrm>
            <a:off x="617823" y="5660570"/>
            <a:ext cx="3154680" cy="28934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55 Regular" panose="00020600040101010101" pitchFamily="18" charset="-122"/>
              <a:ea typeface="阿里巴巴普惠体 2.0 55 Regular" panose="00020600040101010101" pitchFamily="18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AC633CEB-0C76-E388-94E2-63517377B0B7}"/>
              </a:ext>
            </a:extLst>
          </p:cNvPr>
          <p:cNvSpPr txBox="1"/>
          <p:nvPr/>
        </p:nvSpPr>
        <p:spPr>
          <a:xfrm>
            <a:off x="801655" y="5426691"/>
            <a:ext cx="27870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阿里巴巴普惠体 2.0 115 Black" panose="00020600040101010101" pitchFamily="18" charset="-122"/>
                <a:ea typeface="阿里巴巴普惠体 2.0 115 Black" panose="00020600040101010101" pitchFamily="18" charset="-122"/>
                <a:cs typeface="阿里巴巴普惠体 2.0 115 Black" panose="00020600040101010101" pitchFamily="18" charset="-122"/>
              </a:rPr>
              <a:t>CFG</a:t>
            </a:r>
            <a:r>
              <a:rPr lang="zh-CN" altLang="en-US" sz="28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阿里巴巴普惠体 2.0 115 Black" panose="00020600040101010101" pitchFamily="18" charset="-122"/>
                <a:ea typeface="阿里巴巴普惠体 2.0 115 Black" panose="00020600040101010101" pitchFamily="18" charset="-122"/>
                <a:cs typeface="阿里巴巴普惠体 2.0 115 Black" panose="00020600040101010101" pitchFamily="18" charset="-122"/>
              </a:rPr>
              <a:t> 设计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6913E2A-3154-1745-9095-8F8E2DC55769}"/>
              </a:ext>
            </a:extLst>
          </p:cNvPr>
          <p:cNvSpPr txBox="1"/>
          <p:nvPr/>
        </p:nvSpPr>
        <p:spPr>
          <a:xfrm>
            <a:off x="617823" y="1638480"/>
            <a:ext cx="5070575" cy="3782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accent1"/>
                </a:solidFill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支持的 </a:t>
            </a:r>
            <a:r>
              <a:rPr lang="en-US" altLang="zh-CN" dirty="0">
                <a:solidFill>
                  <a:schemeClr val="accent1"/>
                </a:solidFill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statement</a:t>
            </a:r>
            <a:r>
              <a:rPr lang="zh-CN" altLang="en-US" dirty="0">
                <a:solidFill>
                  <a:schemeClr val="accent1"/>
                </a:solidFill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 类型如下：</a:t>
            </a:r>
            <a:endParaRPr lang="en-US" altLang="zh-CN" dirty="0">
              <a:solidFill>
                <a:schemeClr val="accent1"/>
              </a:solidFill>
              <a:latin typeface="阿里巴巴普惠体 2.0 55 Regular" panose="00020600040101010101" pitchFamily="18" charset="-122"/>
              <a:ea typeface="阿里巴巴普惠体 2.0 55 Regular" panose="00020600040101010101" pitchFamily="18" charset="-122"/>
              <a:cs typeface="阿里巴巴普惠体 2.0 55 Regular" panose="00020600040101010101" pitchFamily="18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accent1"/>
                </a:solidFill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表达式语句</a:t>
            </a:r>
            <a:endParaRPr lang="en-US" altLang="zh-CN" dirty="0">
              <a:solidFill>
                <a:schemeClr val="accent1"/>
              </a:solidFill>
              <a:latin typeface="阿里巴巴普惠体 2.0 55 Regular" panose="00020600040101010101" pitchFamily="18" charset="-122"/>
              <a:ea typeface="阿里巴巴普惠体 2.0 55 Regular" panose="00020600040101010101" pitchFamily="18" charset="-122"/>
              <a:cs typeface="阿里巴巴普惠体 2.0 55 Regular" panose="00020600040101010101" pitchFamily="18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accent1"/>
                </a:solidFill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变量</a:t>
            </a:r>
            <a:r>
              <a:rPr lang="en-US" altLang="zh-CN" dirty="0">
                <a:solidFill>
                  <a:schemeClr val="accent1"/>
                </a:solidFill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/</a:t>
            </a:r>
            <a:r>
              <a:rPr lang="zh-CN" altLang="en-US" dirty="0">
                <a:solidFill>
                  <a:schemeClr val="accent1"/>
                </a:solidFill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数组定义</a:t>
            </a:r>
            <a:endParaRPr lang="en-US" altLang="zh-CN" dirty="0">
              <a:solidFill>
                <a:schemeClr val="accent1"/>
              </a:solidFill>
              <a:latin typeface="阿里巴巴普惠体 2.0 55 Regular" panose="00020600040101010101" pitchFamily="18" charset="-122"/>
              <a:ea typeface="阿里巴巴普惠体 2.0 55 Regular" panose="00020600040101010101" pitchFamily="18" charset="-122"/>
              <a:cs typeface="阿里巴巴普惠体 2.0 55 Regular" panose="00020600040101010101" pitchFamily="18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accent1"/>
                </a:solidFill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函数定义</a:t>
            </a:r>
            <a:r>
              <a:rPr lang="en-US" altLang="zh-CN" dirty="0">
                <a:solidFill>
                  <a:schemeClr val="accent1"/>
                </a:solidFill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/</a:t>
            </a:r>
            <a:r>
              <a:rPr lang="zh-CN" altLang="en-US" dirty="0">
                <a:solidFill>
                  <a:schemeClr val="accent1"/>
                </a:solidFill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函数实现</a:t>
            </a:r>
            <a:endParaRPr lang="en-US" altLang="zh-CN" dirty="0">
              <a:solidFill>
                <a:schemeClr val="accent1"/>
              </a:solidFill>
              <a:latin typeface="阿里巴巴普惠体 2.0 55 Regular" panose="00020600040101010101" pitchFamily="18" charset="-122"/>
              <a:ea typeface="阿里巴巴普惠体 2.0 55 Regular" panose="00020600040101010101" pitchFamily="18" charset="-122"/>
              <a:cs typeface="阿里巴巴普惠体 2.0 55 Regular" panose="00020600040101010101" pitchFamily="18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accent1"/>
                </a:solidFill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return</a:t>
            </a:r>
            <a:r>
              <a:rPr lang="zh-CN" altLang="en-US" dirty="0">
                <a:solidFill>
                  <a:schemeClr val="accent1"/>
                </a:solidFill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 语句</a:t>
            </a:r>
            <a:endParaRPr lang="en-US" altLang="zh-CN" dirty="0">
              <a:solidFill>
                <a:schemeClr val="accent1"/>
              </a:solidFill>
              <a:latin typeface="阿里巴巴普惠体 2.0 55 Regular" panose="00020600040101010101" pitchFamily="18" charset="-122"/>
              <a:ea typeface="阿里巴巴普惠体 2.0 55 Regular" panose="00020600040101010101" pitchFamily="18" charset="-122"/>
              <a:cs typeface="阿里巴巴普惠体 2.0 55 Regular" panose="00020600040101010101" pitchFamily="18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accent1"/>
                </a:solidFill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WHILE</a:t>
            </a:r>
            <a:r>
              <a:rPr lang="zh-CN" altLang="en-US" dirty="0">
                <a:solidFill>
                  <a:schemeClr val="accent1"/>
                </a:solidFill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 </a:t>
            </a:r>
            <a:r>
              <a:rPr lang="en-US" altLang="zh-CN" dirty="0">
                <a:solidFill>
                  <a:schemeClr val="accent1"/>
                </a:solidFill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/</a:t>
            </a:r>
            <a:r>
              <a:rPr lang="zh-CN" altLang="en-US" dirty="0">
                <a:solidFill>
                  <a:schemeClr val="accent1"/>
                </a:solidFill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 </a:t>
            </a:r>
            <a:r>
              <a:rPr lang="en-US" altLang="zh-CN" dirty="0">
                <a:solidFill>
                  <a:schemeClr val="accent1"/>
                </a:solidFill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FOR</a:t>
            </a:r>
            <a:r>
              <a:rPr lang="zh-CN" altLang="en-US" dirty="0">
                <a:solidFill>
                  <a:schemeClr val="accent1"/>
                </a:solidFill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 循环</a:t>
            </a:r>
            <a:endParaRPr lang="en-US" altLang="zh-CN" dirty="0">
              <a:solidFill>
                <a:schemeClr val="accent1"/>
              </a:solidFill>
              <a:latin typeface="阿里巴巴普惠体 2.0 55 Regular" panose="00020600040101010101" pitchFamily="18" charset="-122"/>
              <a:ea typeface="阿里巴巴普惠体 2.0 55 Regular" panose="00020600040101010101" pitchFamily="18" charset="-122"/>
              <a:cs typeface="阿里巴巴普惠体 2.0 55 Regular" panose="00020600040101010101" pitchFamily="18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accent1"/>
                </a:solidFill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continue</a:t>
            </a:r>
            <a:r>
              <a:rPr lang="zh-CN" altLang="en-US" dirty="0">
                <a:solidFill>
                  <a:schemeClr val="accent1"/>
                </a:solidFill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 </a:t>
            </a:r>
            <a:r>
              <a:rPr lang="en-US" altLang="zh-CN" dirty="0">
                <a:solidFill>
                  <a:schemeClr val="accent1"/>
                </a:solidFill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/</a:t>
            </a:r>
            <a:r>
              <a:rPr lang="zh-CN" altLang="en-US" dirty="0">
                <a:solidFill>
                  <a:schemeClr val="accent1"/>
                </a:solidFill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 </a:t>
            </a:r>
            <a:r>
              <a:rPr lang="en-US" altLang="zh-CN" dirty="0">
                <a:solidFill>
                  <a:schemeClr val="accent1"/>
                </a:solidFill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break</a:t>
            </a:r>
            <a:r>
              <a:rPr lang="zh-CN" altLang="en-US" dirty="0">
                <a:solidFill>
                  <a:schemeClr val="accent1"/>
                </a:solidFill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 语句</a:t>
            </a:r>
            <a:endParaRPr lang="en-US" altLang="zh-CN" dirty="0">
              <a:solidFill>
                <a:schemeClr val="accent1"/>
              </a:solidFill>
              <a:latin typeface="阿里巴巴普惠体 2.0 55 Regular" panose="00020600040101010101" pitchFamily="18" charset="-122"/>
              <a:ea typeface="阿里巴巴普惠体 2.0 55 Regular" panose="00020600040101010101" pitchFamily="18" charset="-122"/>
              <a:cs typeface="阿里巴巴普惠体 2.0 55 Regular" panose="00020600040101010101" pitchFamily="18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accent1"/>
                </a:solidFill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IF</a:t>
            </a:r>
            <a:r>
              <a:rPr lang="zh-CN" altLang="en-US" dirty="0">
                <a:solidFill>
                  <a:schemeClr val="accent1"/>
                </a:solidFill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 </a:t>
            </a:r>
            <a:r>
              <a:rPr lang="en-US" altLang="zh-CN" dirty="0">
                <a:solidFill>
                  <a:schemeClr val="accent1"/>
                </a:solidFill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/</a:t>
            </a:r>
            <a:r>
              <a:rPr lang="zh-CN" altLang="en-US" dirty="0">
                <a:solidFill>
                  <a:schemeClr val="accent1"/>
                </a:solidFill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 </a:t>
            </a:r>
            <a:r>
              <a:rPr lang="en-US" altLang="zh-CN" dirty="0">
                <a:solidFill>
                  <a:schemeClr val="accent1"/>
                </a:solidFill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IF-ELSE</a:t>
            </a:r>
            <a:r>
              <a:rPr lang="zh-CN" altLang="en-US" dirty="0">
                <a:solidFill>
                  <a:schemeClr val="accent1"/>
                </a:solidFill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 分支</a:t>
            </a:r>
            <a:endParaRPr lang="en-US" altLang="zh-CN" dirty="0">
              <a:solidFill>
                <a:schemeClr val="accent1"/>
              </a:solidFill>
              <a:latin typeface="阿里巴巴普惠体 2.0 55 Regular" panose="00020600040101010101" pitchFamily="18" charset="-122"/>
              <a:ea typeface="阿里巴巴普惠体 2.0 55 Regular" panose="00020600040101010101" pitchFamily="18" charset="-122"/>
              <a:cs typeface="阿里巴巴普惠体 2.0 55 Regular" panose="00020600040101010101" pitchFamily="18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accent1"/>
                </a:solidFill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空语句</a:t>
            </a:r>
            <a:endParaRPr lang="en-US" altLang="zh-CN" dirty="0">
              <a:solidFill>
                <a:schemeClr val="accent1"/>
              </a:solidFill>
              <a:latin typeface="阿里巴巴普惠体 2.0 55 Regular" panose="00020600040101010101" pitchFamily="18" charset="-122"/>
              <a:ea typeface="阿里巴巴普惠体 2.0 55 Regular" panose="00020600040101010101" pitchFamily="18" charset="-122"/>
              <a:cs typeface="阿里巴巴普惠体 2.0 55 Regular" panose="00020600040101010101" pitchFamily="18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B3355BA-52C2-8B9F-9374-F354AED53D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671542"/>
            <a:ext cx="3661270" cy="3755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582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7ED3A1FE-E661-C6C6-D7DF-D9FDD320F6C3}"/>
              </a:ext>
            </a:extLst>
          </p:cNvPr>
          <p:cNvCxnSpPr>
            <a:cxnSpLocks/>
          </p:cNvCxnSpPr>
          <p:nvPr/>
        </p:nvCxnSpPr>
        <p:spPr>
          <a:xfrm>
            <a:off x="617823" y="6347323"/>
            <a:ext cx="5261610" cy="0"/>
          </a:xfrm>
          <a:prstGeom prst="line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CBD1A5A4-E5F6-F477-5353-8456A4A620DD}"/>
              </a:ext>
            </a:extLst>
          </p:cNvPr>
          <p:cNvSpPr txBox="1"/>
          <p:nvPr/>
        </p:nvSpPr>
        <p:spPr>
          <a:xfrm>
            <a:off x="532881" y="949210"/>
            <a:ext cx="43307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chemeClr val="accent1"/>
                </a:solidFill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2.2 </a:t>
            </a:r>
            <a:r>
              <a:rPr lang="zh-CN" altLang="en-US" sz="3600" b="1" dirty="0">
                <a:solidFill>
                  <a:schemeClr val="accent1"/>
                </a:solidFill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语法分析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5203B274-7734-BBF5-7235-A4C794C9A874}"/>
              </a:ext>
            </a:extLst>
          </p:cNvPr>
          <p:cNvSpPr/>
          <p:nvPr/>
        </p:nvSpPr>
        <p:spPr>
          <a:xfrm>
            <a:off x="617823" y="5660570"/>
            <a:ext cx="3154680" cy="28934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55 Regular" panose="00020600040101010101" pitchFamily="18" charset="-122"/>
              <a:ea typeface="阿里巴巴普惠体 2.0 55 Regular" panose="00020600040101010101" pitchFamily="18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AC633CEB-0C76-E388-94E2-63517377B0B7}"/>
              </a:ext>
            </a:extLst>
          </p:cNvPr>
          <p:cNvSpPr txBox="1"/>
          <p:nvPr/>
        </p:nvSpPr>
        <p:spPr>
          <a:xfrm>
            <a:off x="801655" y="5426691"/>
            <a:ext cx="27870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阿里巴巴普惠体 2.0 115 Black" panose="00020600040101010101" pitchFamily="18" charset="-122"/>
                <a:ea typeface="阿里巴巴普惠体 2.0 115 Black" panose="00020600040101010101" pitchFamily="18" charset="-122"/>
                <a:cs typeface="阿里巴巴普惠体 2.0 115 Black" panose="00020600040101010101" pitchFamily="18" charset="-122"/>
              </a:rPr>
              <a:t>CFG</a:t>
            </a:r>
            <a:r>
              <a:rPr lang="zh-CN" altLang="en-US" sz="28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阿里巴巴普惠体 2.0 115 Black" panose="00020600040101010101" pitchFamily="18" charset="-122"/>
                <a:ea typeface="阿里巴巴普惠体 2.0 115 Black" panose="00020600040101010101" pitchFamily="18" charset="-122"/>
                <a:cs typeface="阿里巴巴普惠体 2.0 115 Black" panose="00020600040101010101" pitchFamily="18" charset="-122"/>
              </a:rPr>
              <a:t> 设计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6913E2A-3154-1745-9095-8F8E2DC55769}"/>
              </a:ext>
            </a:extLst>
          </p:cNvPr>
          <p:cNvSpPr txBox="1"/>
          <p:nvPr/>
        </p:nvSpPr>
        <p:spPr>
          <a:xfrm>
            <a:off x="641608" y="2204029"/>
            <a:ext cx="4305750" cy="17054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accent1"/>
                </a:solidFill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支持以下形式的变量定义：</a:t>
            </a:r>
            <a:endParaRPr lang="en-US" altLang="zh-CN" dirty="0">
              <a:solidFill>
                <a:schemeClr val="accent1"/>
              </a:solidFill>
              <a:latin typeface="阿里巴巴普惠体 2.0 55 Regular" panose="00020600040101010101" pitchFamily="18" charset="-122"/>
              <a:ea typeface="阿里巴巴普惠体 2.0 55 Regular" panose="00020600040101010101" pitchFamily="18" charset="-122"/>
              <a:cs typeface="阿里巴巴普惠体 2.0 55 Regular" panose="00020600040101010101" pitchFamily="18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accent1"/>
                </a:solidFill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单个变量定义</a:t>
            </a:r>
            <a:endParaRPr lang="en-US" altLang="zh-CN" dirty="0">
              <a:solidFill>
                <a:schemeClr val="accent1"/>
              </a:solidFill>
              <a:latin typeface="阿里巴巴普惠体 2.0 55 Regular" panose="00020600040101010101" pitchFamily="18" charset="-122"/>
              <a:ea typeface="阿里巴巴普惠体 2.0 55 Regular" panose="00020600040101010101" pitchFamily="18" charset="-122"/>
              <a:cs typeface="阿里巴巴普惠体 2.0 55 Regular" panose="00020600040101010101" pitchFamily="18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accent1"/>
                </a:solidFill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单个变量定义并初始化</a:t>
            </a:r>
            <a:endParaRPr lang="en-US" altLang="zh-CN" dirty="0">
              <a:solidFill>
                <a:schemeClr val="accent1"/>
              </a:solidFill>
              <a:latin typeface="阿里巴巴普惠体 2.0 55 Regular" panose="00020600040101010101" pitchFamily="18" charset="-122"/>
              <a:ea typeface="阿里巴巴普惠体 2.0 55 Regular" panose="00020600040101010101" pitchFamily="18" charset="-122"/>
              <a:cs typeface="阿里巴巴普惠体 2.0 55 Regular" panose="00020600040101010101" pitchFamily="18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accent1"/>
                </a:solidFill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数组变量定义</a:t>
            </a:r>
            <a:endParaRPr lang="en-US" altLang="zh-CN" dirty="0">
              <a:solidFill>
                <a:schemeClr val="accent1"/>
              </a:solidFill>
              <a:latin typeface="阿里巴巴普惠体 2.0 55 Regular" panose="00020600040101010101" pitchFamily="18" charset="-122"/>
              <a:ea typeface="阿里巴巴普惠体 2.0 55 Regular" panose="00020600040101010101" pitchFamily="18" charset="-122"/>
              <a:cs typeface="阿里巴巴普惠体 2.0 55 Regular" panose="00020600040101010101" pitchFamily="18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411C88B-149A-AD74-FD69-8E12711196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23" y="4008785"/>
            <a:ext cx="5600700" cy="12192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BC0389F-5F2C-D614-5C61-5862A79108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8523" y="1864137"/>
            <a:ext cx="5600700" cy="121920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04D239CC-E342-E868-261D-9002A2A63C13}"/>
              </a:ext>
            </a:extLst>
          </p:cNvPr>
          <p:cNvSpPr txBox="1"/>
          <p:nvPr/>
        </p:nvSpPr>
        <p:spPr>
          <a:xfrm>
            <a:off x="629133" y="1827361"/>
            <a:ext cx="19699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accent1"/>
                </a:solidFill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变量定义识别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CE5D591-5626-2BE0-6B29-BAD6BC7211CA}"/>
              </a:ext>
            </a:extLst>
          </p:cNvPr>
          <p:cNvSpPr txBox="1"/>
          <p:nvPr/>
        </p:nvSpPr>
        <p:spPr>
          <a:xfrm>
            <a:off x="6402355" y="3909432"/>
            <a:ext cx="5600700" cy="1289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accent1"/>
                </a:solidFill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使用 </a:t>
            </a:r>
            <a:r>
              <a:rPr lang="en" altLang="zh-CN" b="0" dirty="0">
                <a:solidFill>
                  <a:srgbClr val="143053"/>
                </a:solidFill>
                <a:effectLst/>
                <a:latin typeface="Menlo" panose="020B0609030804020204" pitchFamily="49" charset="0"/>
              </a:rPr>
              <a:t>vector&lt;</a:t>
            </a:r>
            <a:r>
              <a:rPr lang="en" altLang="zh-CN" b="0" i="1" dirty="0" err="1">
                <a:solidFill>
                  <a:srgbClr val="143053"/>
                </a:solidFill>
                <a:effectLst/>
                <a:latin typeface="Menlo" panose="020B0609030804020204" pitchFamily="49" charset="0"/>
              </a:rPr>
              <a:t>VariableDeclarationNode</a:t>
            </a:r>
            <a:r>
              <a:rPr lang="en" altLang="zh-CN" b="0" dirty="0">
                <a:solidFill>
                  <a:srgbClr val="143053"/>
                </a:solidFill>
                <a:effectLst/>
                <a:latin typeface="Menlo" panose="020B0609030804020204" pitchFamily="49" charset="0"/>
              </a:rPr>
              <a:t>*&gt;</a:t>
            </a:r>
            <a:br>
              <a:rPr lang="en" altLang="zh-CN" b="0" dirty="0">
                <a:solidFill>
                  <a:srgbClr val="143053"/>
                </a:solidFill>
                <a:effectLst/>
                <a:latin typeface="Menlo" panose="020B0609030804020204" pitchFamily="49" charset="0"/>
              </a:rPr>
            </a:br>
            <a:r>
              <a:rPr lang="zh-CN" altLang="en-US" dirty="0">
                <a:solidFill>
                  <a:schemeClr val="accent1"/>
                </a:solidFill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记录识别到的每一个参数</a:t>
            </a:r>
            <a:endParaRPr lang="en-US" altLang="zh-CN" dirty="0">
              <a:solidFill>
                <a:schemeClr val="accent1"/>
              </a:solidFill>
              <a:latin typeface="阿里巴巴普惠体 2.0 55 Regular" panose="00020600040101010101" pitchFamily="18" charset="-122"/>
              <a:ea typeface="阿里巴巴普惠体 2.0 55 Regular" panose="00020600040101010101" pitchFamily="18" charset="-122"/>
              <a:cs typeface="阿里巴巴普惠体 2.0 55 Regular" panose="00020600040101010101" pitchFamily="18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accent1"/>
                </a:solidFill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最终使用该 </a:t>
            </a:r>
            <a:r>
              <a:rPr lang="en-US" altLang="zh-CN" dirty="0">
                <a:solidFill>
                  <a:schemeClr val="accent1"/>
                </a:solidFill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vector </a:t>
            </a:r>
            <a:r>
              <a:rPr lang="zh-CN" altLang="en-US" dirty="0">
                <a:solidFill>
                  <a:schemeClr val="accent1"/>
                </a:solidFill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对 </a:t>
            </a:r>
            <a:r>
              <a:rPr lang="en-US" altLang="zh-CN" dirty="0" err="1">
                <a:solidFill>
                  <a:schemeClr val="accent1"/>
                </a:solidFill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FunctionNode</a:t>
            </a:r>
            <a:r>
              <a:rPr lang="zh-CN" altLang="en-US" dirty="0">
                <a:solidFill>
                  <a:schemeClr val="accent1"/>
                </a:solidFill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 进行初始化</a:t>
            </a:r>
            <a:endParaRPr lang="en-US" altLang="zh-CN" dirty="0">
              <a:solidFill>
                <a:schemeClr val="accent1"/>
              </a:solidFill>
              <a:latin typeface="阿里巴巴普惠体 2.0 55 Regular" panose="00020600040101010101" pitchFamily="18" charset="-122"/>
              <a:ea typeface="阿里巴巴普惠体 2.0 55 Regular" panose="00020600040101010101" pitchFamily="18" charset="-122"/>
              <a:cs typeface="阿里巴巴普惠体 2.0 55 Regular" panose="00020600040101010101" pitchFamily="18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E4E28BF-A87E-5889-0489-D9DD1B293EBE}"/>
              </a:ext>
            </a:extLst>
          </p:cNvPr>
          <p:cNvSpPr txBox="1"/>
          <p:nvPr/>
        </p:nvSpPr>
        <p:spPr>
          <a:xfrm>
            <a:off x="6402355" y="3509322"/>
            <a:ext cx="26423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accent1"/>
                </a:solidFill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形参</a:t>
            </a:r>
            <a:r>
              <a:rPr lang="en-US" altLang="zh-CN" sz="2000" b="1" dirty="0">
                <a:solidFill>
                  <a:schemeClr val="accent1"/>
                </a:solidFill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/</a:t>
            </a:r>
            <a:r>
              <a:rPr lang="zh-CN" altLang="en-US" sz="2000" b="1" dirty="0">
                <a:solidFill>
                  <a:schemeClr val="accent1"/>
                </a:solidFill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实参列表处理</a:t>
            </a:r>
          </a:p>
        </p:txBody>
      </p:sp>
    </p:spTree>
    <p:extLst>
      <p:ext uri="{BB962C8B-B14F-4D97-AF65-F5344CB8AC3E}">
        <p14:creationId xmlns:p14="http://schemas.microsoft.com/office/powerpoint/2010/main" val="38916696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7ED3A1FE-E661-C6C6-D7DF-D9FDD320F6C3}"/>
              </a:ext>
            </a:extLst>
          </p:cNvPr>
          <p:cNvCxnSpPr>
            <a:cxnSpLocks/>
          </p:cNvCxnSpPr>
          <p:nvPr/>
        </p:nvCxnSpPr>
        <p:spPr>
          <a:xfrm>
            <a:off x="617823" y="6347323"/>
            <a:ext cx="5261610" cy="0"/>
          </a:xfrm>
          <a:prstGeom prst="line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CBD1A5A4-E5F6-F477-5353-8456A4A620DD}"/>
              </a:ext>
            </a:extLst>
          </p:cNvPr>
          <p:cNvSpPr txBox="1"/>
          <p:nvPr/>
        </p:nvSpPr>
        <p:spPr>
          <a:xfrm>
            <a:off x="532881" y="949210"/>
            <a:ext cx="43307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chemeClr val="accent1"/>
                </a:solidFill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2.2 </a:t>
            </a:r>
            <a:r>
              <a:rPr lang="zh-CN" altLang="en-US" sz="3600" b="1" dirty="0">
                <a:solidFill>
                  <a:schemeClr val="accent1"/>
                </a:solidFill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语法分析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5203B274-7734-BBF5-7235-A4C794C9A874}"/>
              </a:ext>
            </a:extLst>
          </p:cNvPr>
          <p:cNvSpPr/>
          <p:nvPr/>
        </p:nvSpPr>
        <p:spPr>
          <a:xfrm>
            <a:off x="617823" y="5660570"/>
            <a:ext cx="3154680" cy="28934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55 Regular" panose="00020600040101010101" pitchFamily="18" charset="-122"/>
              <a:ea typeface="阿里巴巴普惠体 2.0 55 Regular" panose="00020600040101010101" pitchFamily="18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AC633CEB-0C76-E388-94E2-63517377B0B7}"/>
              </a:ext>
            </a:extLst>
          </p:cNvPr>
          <p:cNvSpPr txBox="1"/>
          <p:nvPr/>
        </p:nvSpPr>
        <p:spPr>
          <a:xfrm>
            <a:off x="801655" y="5426691"/>
            <a:ext cx="27870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阿里巴巴普惠体 2.0 115 Black" panose="00020600040101010101" pitchFamily="18" charset="-122"/>
                <a:ea typeface="阿里巴巴普惠体 2.0 115 Black" panose="00020600040101010101" pitchFamily="18" charset="-122"/>
                <a:cs typeface="阿里巴巴普惠体 2.0 115 Black" panose="00020600040101010101" pitchFamily="18" charset="-122"/>
              </a:rPr>
              <a:t>CFG</a:t>
            </a:r>
            <a:r>
              <a:rPr lang="zh-CN" altLang="en-US" sz="28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阿里巴巴普惠体 2.0 115 Black" panose="00020600040101010101" pitchFamily="18" charset="-122"/>
                <a:ea typeface="阿里巴巴普惠体 2.0 115 Black" panose="00020600040101010101" pitchFamily="18" charset="-122"/>
                <a:cs typeface="阿里巴巴普惠体 2.0 115 Black" panose="00020600040101010101" pitchFamily="18" charset="-122"/>
              </a:rPr>
              <a:t> 设计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6913E2A-3154-1745-9095-8F8E2DC55769}"/>
              </a:ext>
            </a:extLst>
          </p:cNvPr>
          <p:cNvSpPr txBox="1"/>
          <p:nvPr/>
        </p:nvSpPr>
        <p:spPr>
          <a:xfrm>
            <a:off x="617823" y="1908976"/>
            <a:ext cx="3713545" cy="2951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accent1"/>
                </a:solidFill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支持的 </a:t>
            </a:r>
            <a:r>
              <a:rPr lang="en-US" altLang="zh-CN" dirty="0">
                <a:solidFill>
                  <a:schemeClr val="accent1"/>
                </a:solidFill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expression</a:t>
            </a:r>
            <a:r>
              <a:rPr lang="zh-CN" altLang="en-US" dirty="0">
                <a:solidFill>
                  <a:schemeClr val="accent1"/>
                </a:solidFill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 类型如下：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accent1"/>
                </a:solidFill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变量</a:t>
            </a:r>
            <a:r>
              <a:rPr lang="en-US" altLang="zh-CN" dirty="0">
                <a:solidFill>
                  <a:schemeClr val="accent1"/>
                </a:solidFill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/</a:t>
            </a:r>
            <a:r>
              <a:rPr lang="zh-CN" altLang="en-US" dirty="0">
                <a:solidFill>
                  <a:schemeClr val="accent1"/>
                </a:solidFill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数组元素赋值</a:t>
            </a:r>
            <a:endParaRPr lang="en-US" altLang="zh-CN" dirty="0">
              <a:solidFill>
                <a:schemeClr val="accent1"/>
              </a:solidFill>
              <a:latin typeface="阿里巴巴普惠体 2.0 55 Regular" panose="00020600040101010101" pitchFamily="18" charset="-122"/>
              <a:ea typeface="阿里巴巴普惠体 2.0 55 Regular" panose="00020600040101010101" pitchFamily="18" charset="-122"/>
              <a:cs typeface="阿里巴巴普惠体 2.0 55 Regular" panose="00020600040101010101" pitchFamily="18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accent1"/>
                </a:solidFill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变量</a:t>
            </a:r>
            <a:r>
              <a:rPr lang="en-US" altLang="zh-CN" dirty="0">
                <a:solidFill>
                  <a:schemeClr val="accent1"/>
                </a:solidFill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/</a:t>
            </a:r>
            <a:r>
              <a:rPr lang="zh-CN" altLang="en-US" dirty="0">
                <a:solidFill>
                  <a:schemeClr val="accent1"/>
                </a:solidFill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数组元素取地址</a:t>
            </a:r>
            <a:endParaRPr lang="en-US" altLang="zh-CN" dirty="0">
              <a:solidFill>
                <a:schemeClr val="accent1"/>
              </a:solidFill>
              <a:latin typeface="阿里巴巴普惠体 2.0 55 Regular" panose="00020600040101010101" pitchFamily="18" charset="-122"/>
              <a:ea typeface="阿里巴巴普惠体 2.0 55 Regular" panose="00020600040101010101" pitchFamily="18" charset="-122"/>
              <a:cs typeface="阿里巴巴普惠体 2.0 55 Regular" panose="00020600040101010101" pitchFamily="18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accent1"/>
                </a:solidFill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前后自增</a:t>
            </a:r>
            <a:endParaRPr lang="en-US" altLang="zh-CN" dirty="0">
              <a:solidFill>
                <a:schemeClr val="accent1"/>
              </a:solidFill>
              <a:latin typeface="阿里巴巴普惠体 2.0 55 Regular" panose="00020600040101010101" pitchFamily="18" charset="-122"/>
              <a:ea typeface="阿里巴巴普惠体 2.0 55 Regular" panose="00020600040101010101" pitchFamily="18" charset="-122"/>
              <a:cs typeface="阿里巴巴普惠体 2.0 55 Regular" panose="00020600040101010101" pitchFamily="18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accent1"/>
                </a:solidFill>
                <a:latin typeface="Courier" pitchFamily="2" charset="0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+-*/  += -= *= /=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accent1"/>
                </a:solidFill>
                <a:latin typeface="Courier" pitchFamily="2" charset="0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&lt; &lt;= &gt; &gt;= == !=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accent1"/>
                </a:solidFill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整数</a:t>
            </a:r>
            <a:r>
              <a:rPr lang="en-US" altLang="zh-CN" dirty="0">
                <a:solidFill>
                  <a:schemeClr val="accent1"/>
                </a:solidFill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/</a:t>
            </a:r>
            <a:r>
              <a:rPr lang="zh-CN" altLang="en-US" dirty="0">
                <a:solidFill>
                  <a:schemeClr val="accent1"/>
                </a:solidFill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浮点数</a:t>
            </a:r>
            <a:r>
              <a:rPr lang="en-US" altLang="zh-CN" dirty="0">
                <a:solidFill>
                  <a:schemeClr val="accent1"/>
                </a:solidFill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/</a:t>
            </a:r>
            <a:r>
              <a:rPr lang="zh-CN" altLang="en-US" dirty="0">
                <a:solidFill>
                  <a:schemeClr val="accent1"/>
                </a:solidFill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字符常量</a:t>
            </a:r>
            <a:endParaRPr lang="en-US" altLang="zh-CN" dirty="0">
              <a:solidFill>
                <a:schemeClr val="accent1"/>
              </a:solidFill>
              <a:latin typeface="阿里巴巴普惠体 2.0 55 Regular" panose="00020600040101010101" pitchFamily="18" charset="-122"/>
              <a:ea typeface="阿里巴巴普惠体 2.0 55 Regular" panose="00020600040101010101" pitchFamily="18" charset="-122"/>
              <a:cs typeface="阿里巴巴普惠体 2.0 55 Regular" panose="00020600040101010101" pitchFamily="18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6B076E3-9987-6B9C-FB4A-F3EE03550F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3199" y="229264"/>
            <a:ext cx="68326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0239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7ED3A1FE-E661-C6C6-D7DF-D9FDD320F6C3}"/>
              </a:ext>
            </a:extLst>
          </p:cNvPr>
          <p:cNvCxnSpPr>
            <a:cxnSpLocks/>
          </p:cNvCxnSpPr>
          <p:nvPr/>
        </p:nvCxnSpPr>
        <p:spPr>
          <a:xfrm>
            <a:off x="617823" y="6347323"/>
            <a:ext cx="5261610" cy="0"/>
          </a:xfrm>
          <a:prstGeom prst="line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CBD1A5A4-E5F6-F477-5353-8456A4A620DD}"/>
              </a:ext>
            </a:extLst>
          </p:cNvPr>
          <p:cNvSpPr txBox="1"/>
          <p:nvPr/>
        </p:nvSpPr>
        <p:spPr>
          <a:xfrm>
            <a:off x="532881" y="949210"/>
            <a:ext cx="43307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chemeClr val="accent1"/>
                </a:solidFill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2.2 </a:t>
            </a:r>
            <a:r>
              <a:rPr lang="zh-CN" altLang="en-US" sz="3600" b="1" dirty="0">
                <a:solidFill>
                  <a:schemeClr val="accent1"/>
                </a:solidFill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语法分析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5203B274-7734-BBF5-7235-A4C794C9A874}"/>
              </a:ext>
            </a:extLst>
          </p:cNvPr>
          <p:cNvSpPr/>
          <p:nvPr/>
        </p:nvSpPr>
        <p:spPr>
          <a:xfrm>
            <a:off x="617823" y="5660570"/>
            <a:ext cx="3154680" cy="28934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55 Regular" panose="00020600040101010101" pitchFamily="18" charset="-122"/>
              <a:ea typeface="阿里巴巴普惠体 2.0 55 Regular" panose="00020600040101010101" pitchFamily="18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AC633CEB-0C76-E388-94E2-63517377B0B7}"/>
              </a:ext>
            </a:extLst>
          </p:cNvPr>
          <p:cNvSpPr txBox="1"/>
          <p:nvPr/>
        </p:nvSpPr>
        <p:spPr>
          <a:xfrm>
            <a:off x="801655" y="5426691"/>
            <a:ext cx="27870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阿里巴巴普惠体 2.0 115 Black" panose="00020600040101010101" pitchFamily="18" charset="-122"/>
                <a:ea typeface="阿里巴巴普惠体 2.0 115 Black" panose="00020600040101010101" pitchFamily="18" charset="-122"/>
                <a:cs typeface="阿里巴巴普惠体 2.0 115 Black" panose="00020600040101010101" pitchFamily="18" charset="-122"/>
              </a:rPr>
              <a:t>AST</a:t>
            </a:r>
            <a:r>
              <a:rPr lang="zh-CN" altLang="en-US" sz="28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阿里巴巴普惠体 2.0 115 Black" panose="00020600040101010101" pitchFamily="18" charset="-122"/>
                <a:ea typeface="阿里巴巴普惠体 2.0 115 Black" panose="00020600040101010101" pitchFamily="18" charset="-122"/>
                <a:cs typeface="阿里巴巴普惠体 2.0 115 Black" panose="00020600040101010101" pitchFamily="18" charset="-122"/>
              </a:rPr>
              <a:t> 可视化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6913E2A-3154-1745-9095-8F8E2DC55769}"/>
              </a:ext>
            </a:extLst>
          </p:cNvPr>
          <p:cNvSpPr txBox="1"/>
          <p:nvPr/>
        </p:nvSpPr>
        <p:spPr>
          <a:xfrm>
            <a:off x="532881" y="1874649"/>
            <a:ext cx="5004319" cy="21209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accent1"/>
                </a:solidFill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使用 </a:t>
            </a:r>
            <a:r>
              <a:rPr lang="en-US" altLang="zh-CN" dirty="0" err="1">
                <a:solidFill>
                  <a:schemeClr val="accent1"/>
                </a:solidFill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Echarts</a:t>
            </a:r>
            <a:r>
              <a:rPr lang="zh-CN" altLang="en-US" dirty="0">
                <a:solidFill>
                  <a:schemeClr val="accent1"/>
                </a:solidFill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 树状图组件实现可视化：</a:t>
            </a:r>
            <a:endParaRPr lang="en-US" altLang="zh-CN" dirty="0">
              <a:solidFill>
                <a:schemeClr val="accent1"/>
              </a:solidFill>
              <a:latin typeface="阿里巴巴普惠体 2.0 55 Regular" panose="00020600040101010101" pitchFamily="18" charset="-122"/>
              <a:ea typeface="阿里巴巴普惠体 2.0 55 Regular" panose="00020600040101010101" pitchFamily="18" charset="-122"/>
              <a:cs typeface="阿里巴巴普惠体 2.0 55 Regular" panose="00020600040101010101" pitchFamily="18" charset="-122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>
                <a:solidFill>
                  <a:schemeClr val="accent1"/>
                </a:solidFill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递归调用 </a:t>
            </a:r>
            <a:r>
              <a:rPr lang="en-US" altLang="zh-CN" dirty="0" err="1">
                <a:solidFill>
                  <a:schemeClr val="accent1"/>
                </a:solidFill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genJSON</a:t>
            </a:r>
            <a:r>
              <a:rPr lang="en-US" altLang="zh-CN" dirty="0">
                <a:solidFill>
                  <a:schemeClr val="accent1"/>
                </a:solidFill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() </a:t>
            </a:r>
            <a:r>
              <a:rPr lang="zh-CN" altLang="en-US" dirty="0">
                <a:solidFill>
                  <a:schemeClr val="accent1"/>
                </a:solidFill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生成所需的字符串，写入 </a:t>
            </a:r>
            <a:r>
              <a:rPr lang="en-US" altLang="zh-CN" dirty="0">
                <a:solidFill>
                  <a:schemeClr val="accent1"/>
                </a:solidFill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/visual/</a:t>
            </a:r>
            <a:r>
              <a:rPr lang="en-US" altLang="zh-CN" dirty="0" err="1">
                <a:solidFill>
                  <a:schemeClr val="accent1"/>
                </a:solidFill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data.js</a:t>
            </a:r>
            <a:endParaRPr lang="en-US" altLang="zh-CN" dirty="0">
              <a:solidFill>
                <a:schemeClr val="accent1"/>
              </a:solidFill>
              <a:latin typeface="阿里巴巴普惠体 2.0 55 Regular" panose="00020600040101010101" pitchFamily="18" charset="-122"/>
              <a:ea typeface="阿里巴巴普惠体 2.0 55 Regular" panose="00020600040101010101" pitchFamily="18" charset="-122"/>
              <a:cs typeface="阿里巴巴普惠体 2.0 55 Regular" panose="00020600040101010101" pitchFamily="18" charset="-122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>
                <a:solidFill>
                  <a:schemeClr val="accent1"/>
                </a:solidFill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在 </a:t>
            </a:r>
            <a:r>
              <a:rPr lang="en-US" altLang="zh-CN" dirty="0">
                <a:solidFill>
                  <a:schemeClr val="accent1"/>
                </a:solidFill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/visual/</a:t>
            </a:r>
            <a:r>
              <a:rPr lang="en-US" altLang="zh-CN" dirty="0" err="1">
                <a:solidFill>
                  <a:schemeClr val="accent1"/>
                </a:solidFill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index.html</a:t>
            </a:r>
            <a:r>
              <a:rPr lang="en-US" altLang="zh-CN" dirty="0">
                <a:solidFill>
                  <a:schemeClr val="accent1"/>
                </a:solidFill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 </a:t>
            </a:r>
            <a:r>
              <a:rPr lang="zh-CN" altLang="en-US" dirty="0">
                <a:solidFill>
                  <a:schemeClr val="accent1"/>
                </a:solidFill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中读取 </a:t>
            </a:r>
            <a:r>
              <a:rPr lang="en-US" altLang="zh-CN" dirty="0">
                <a:solidFill>
                  <a:schemeClr val="accent1"/>
                </a:solidFill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JSON</a:t>
            </a:r>
            <a:r>
              <a:rPr lang="zh-CN" altLang="en-US" dirty="0">
                <a:solidFill>
                  <a:schemeClr val="accent1"/>
                </a:solidFill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 数据，并渲染至页面</a:t>
            </a:r>
            <a:endParaRPr lang="en-US" altLang="zh-CN" dirty="0">
              <a:solidFill>
                <a:schemeClr val="accent1"/>
              </a:solidFill>
              <a:latin typeface="阿里巴巴普惠体 2.0 55 Regular" panose="00020600040101010101" pitchFamily="18" charset="-122"/>
              <a:ea typeface="阿里巴巴普惠体 2.0 55 Regular" panose="00020600040101010101" pitchFamily="18" charset="-122"/>
              <a:cs typeface="阿里巴巴普惠体 2.0 55 Regular" panose="00020600040101010101" pitchFamily="18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9E78D74-983B-B9BF-409D-5392C540D3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881" y="4160359"/>
            <a:ext cx="4906677" cy="118220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48119CA-931E-7949-560E-FF7A51EE49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8301" y="529712"/>
            <a:ext cx="20169508" cy="6963281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610EC12C-EB60-4D91-0489-47B29DC4747A}"/>
              </a:ext>
            </a:extLst>
          </p:cNvPr>
          <p:cNvSpPr txBox="1"/>
          <p:nvPr/>
        </p:nvSpPr>
        <p:spPr>
          <a:xfrm>
            <a:off x="5879433" y="3843004"/>
            <a:ext cx="2277778" cy="3366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chemeClr val="accent1"/>
                </a:solidFill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AST</a:t>
            </a:r>
            <a:r>
              <a:rPr lang="zh-CN" altLang="en-US" sz="1200" dirty="0">
                <a:solidFill>
                  <a:schemeClr val="accent1"/>
                </a:solidFill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 可视化结果（局部）</a:t>
            </a:r>
            <a:endParaRPr lang="en-US" altLang="zh-CN" sz="1200" dirty="0">
              <a:solidFill>
                <a:schemeClr val="accent1"/>
              </a:solidFill>
              <a:latin typeface="阿里巴巴普惠体 2.0 55 Regular" panose="00020600040101010101" pitchFamily="18" charset="-122"/>
              <a:ea typeface="阿里巴巴普惠体 2.0 55 Regular" panose="00020600040101010101" pitchFamily="18" charset="-122"/>
              <a:cs typeface="阿里巴巴普惠体 2.0 55 Regular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292518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7ED3A1FE-E661-C6C6-D7DF-D9FDD320F6C3}"/>
              </a:ext>
            </a:extLst>
          </p:cNvPr>
          <p:cNvCxnSpPr>
            <a:cxnSpLocks/>
          </p:cNvCxnSpPr>
          <p:nvPr/>
        </p:nvCxnSpPr>
        <p:spPr>
          <a:xfrm>
            <a:off x="617823" y="6347323"/>
            <a:ext cx="5261610" cy="0"/>
          </a:xfrm>
          <a:prstGeom prst="line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CBD1A5A4-E5F6-F477-5353-8456A4A620DD}"/>
              </a:ext>
            </a:extLst>
          </p:cNvPr>
          <p:cNvSpPr txBox="1"/>
          <p:nvPr/>
        </p:nvSpPr>
        <p:spPr>
          <a:xfrm>
            <a:off x="532881" y="949210"/>
            <a:ext cx="63505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chemeClr val="accent1"/>
                </a:solidFill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2.3</a:t>
            </a:r>
            <a:r>
              <a:rPr lang="zh-CN" altLang="en-US" sz="3600" b="1" dirty="0">
                <a:solidFill>
                  <a:schemeClr val="accent1"/>
                </a:solidFill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 语义分析 </a:t>
            </a:r>
            <a:r>
              <a:rPr lang="en-US" altLang="zh-CN" sz="3600" b="1" dirty="0">
                <a:solidFill>
                  <a:schemeClr val="accent1"/>
                </a:solidFill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&amp;</a:t>
            </a:r>
            <a:r>
              <a:rPr lang="zh-CN" altLang="en-US" sz="3600" b="1" dirty="0">
                <a:solidFill>
                  <a:schemeClr val="accent1"/>
                </a:solidFill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 </a:t>
            </a:r>
            <a:r>
              <a:rPr lang="en-US" altLang="zh-CN" sz="3600" b="1" dirty="0">
                <a:solidFill>
                  <a:schemeClr val="accent1"/>
                </a:solidFill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IR</a:t>
            </a:r>
            <a:r>
              <a:rPr lang="zh-CN" altLang="en-US" sz="3600" b="1" dirty="0">
                <a:solidFill>
                  <a:schemeClr val="accent1"/>
                </a:solidFill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 生成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5203B274-7734-BBF5-7235-A4C794C9A874}"/>
              </a:ext>
            </a:extLst>
          </p:cNvPr>
          <p:cNvSpPr/>
          <p:nvPr/>
        </p:nvSpPr>
        <p:spPr>
          <a:xfrm>
            <a:off x="617823" y="5660570"/>
            <a:ext cx="3154680" cy="28934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55 Regular" panose="00020600040101010101" pitchFamily="18" charset="-122"/>
              <a:ea typeface="阿里巴巴普惠体 2.0 55 Regular" panose="00020600040101010101" pitchFamily="18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AC633CEB-0C76-E388-94E2-63517377B0B7}"/>
              </a:ext>
            </a:extLst>
          </p:cNvPr>
          <p:cNvSpPr txBox="1"/>
          <p:nvPr/>
        </p:nvSpPr>
        <p:spPr>
          <a:xfrm>
            <a:off x="801655" y="5426691"/>
            <a:ext cx="27870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阿里巴巴普惠体 2.0 115 Black" panose="00020600040101010101" pitchFamily="18" charset="-122"/>
                <a:ea typeface="阿里巴巴普惠体 2.0 115 Black" panose="00020600040101010101" pitchFamily="18" charset="-122"/>
                <a:cs typeface="阿里巴巴普惠体 2.0 115 Black" panose="00020600040101010101" pitchFamily="18" charset="-122"/>
              </a:rPr>
              <a:t>Context</a:t>
            </a:r>
            <a:r>
              <a:rPr lang="zh-CN" altLang="en-US" sz="28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阿里巴巴普惠体 2.0 115 Black" panose="00020600040101010101" pitchFamily="18" charset="-122"/>
                <a:ea typeface="阿里巴巴普惠体 2.0 115 Black" panose="00020600040101010101" pitchFamily="18" charset="-122"/>
                <a:cs typeface="阿里巴巴普惠体 2.0 115 Black" panose="00020600040101010101" pitchFamily="18" charset="-122"/>
              </a:rPr>
              <a:t> 设计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6913E2A-3154-1745-9095-8F8E2DC55769}"/>
              </a:ext>
            </a:extLst>
          </p:cNvPr>
          <p:cNvSpPr txBox="1"/>
          <p:nvPr/>
        </p:nvSpPr>
        <p:spPr>
          <a:xfrm>
            <a:off x="532881" y="2274027"/>
            <a:ext cx="5004319" cy="458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accent1"/>
                </a:solidFill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本编译器的上下文环境包括以下几个部分：</a:t>
            </a:r>
            <a:endParaRPr lang="en-US" altLang="zh-CN" dirty="0">
              <a:solidFill>
                <a:schemeClr val="accent1"/>
              </a:solidFill>
              <a:latin typeface="阿里巴巴普惠体 2.0 55 Regular" panose="00020600040101010101" pitchFamily="18" charset="-122"/>
              <a:ea typeface="阿里巴巴普惠体 2.0 55 Regular" panose="00020600040101010101" pitchFamily="18" charset="-122"/>
              <a:cs typeface="阿里巴巴普惠体 2.0 55 Regular" panose="00020600040101010101" pitchFamily="18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2A2F3B7-0E4E-20E8-6C4D-9D3F0D722BAA}"/>
              </a:ext>
            </a:extLst>
          </p:cNvPr>
          <p:cNvSpPr txBox="1"/>
          <p:nvPr/>
        </p:nvSpPr>
        <p:spPr>
          <a:xfrm>
            <a:off x="532881" y="1589307"/>
            <a:ext cx="4330701" cy="458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4B5C84"/>
                </a:solidFill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通过递归调用 </a:t>
            </a:r>
            <a:r>
              <a:rPr lang="en-US" altLang="zh-CN" dirty="0" err="1">
                <a:solidFill>
                  <a:srgbClr val="4B5C84"/>
                </a:solidFill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genCode</a:t>
            </a:r>
            <a:r>
              <a:rPr lang="en-US" altLang="zh-CN" dirty="0">
                <a:solidFill>
                  <a:srgbClr val="4B5C84"/>
                </a:solidFill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() </a:t>
            </a:r>
            <a:r>
              <a:rPr lang="zh-CN" altLang="en-US" dirty="0">
                <a:solidFill>
                  <a:srgbClr val="4B5C84"/>
                </a:solidFill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完成 </a:t>
            </a:r>
            <a:r>
              <a:rPr lang="en-US" altLang="zh-CN" dirty="0">
                <a:solidFill>
                  <a:srgbClr val="4B5C84"/>
                </a:solidFill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IR</a:t>
            </a:r>
            <a:r>
              <a:rPr lang="zh-CN" altLang="en-US" dirty="0">
                <a:solidFill>
                  <a:srgbClr val="4B5C84"/>
                </a:solidFill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 生成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99928B0-D779-F4D6-662C-F4994B971999}"/>
              </a:ext>
            </a:extLst>
          </p:cNvPr>
          <p:cNvSpPr txBox="1"/>
          <p:nvPr/>
        </p:nvSpPr>
        <p:spPr>
          <a:xfrm>
            <a:off x="532881" y="2977526"/>
            <a:ext cx="40518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accent1"/>
                </a:solidFill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LLVM </a:t>
            </a:r>
            <a:r>
              <a:rPr lang="zh-CN" altLang="en-US" sz="2000" b="1" dirty="0">
                <a:solidFill>
                  <a:schemeClr val="accent1"/>
                </a:solidFill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必须部分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9CB53B1-8635-DF60-0ABA-BEF3D9CB2D65}"/>
              </a:ext>
            </a:extLst>
          </p:cNvPr>
          <p:cNvSpPr txBox="1"/>
          <p:nvPr/>
        </p:nvSpPr>
        <p:spPr>
          <a:xfrm>
            <a:off x="532881" y="3454399"/>
            <a:ext cx="4330701" cy="2001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err="1">
                <a:solidFill>
                  <a:schemeClr val="accent1"/>
                </a:solidFill>
                <a:latin typeface="Courier" pitchFamily="2" charset="0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llvm</a:t>
            </a:r>
            <a:r>
              <a:rPr lang="en-US" altLang="zh-CN" sz="1400" dirty="0">
                <a:solidFill>
                  <a:schemeClr val="accent1"/>
                </a:solidFill>
                <a:latin typeface="Courier" pitchFamily="2" charset="0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::</a:t>
            </a:r>
            <a:r>
              <a:rPr lang="en-US" altLang="zh-CN" sz="1400" dirty="0" err="1">
                <a:solidFill>
                  <a:schemeClr val="accent1"/>
                </a:solidFill>
                <a:latin typeface="Courier" pitchFamily="2" charset="0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LLVMContext</a:t>
            </a:r>
            <a:r>
              <a:rPr lang="en-US" altLang="zh-CN" sz="1400" dirty="0">
                <a:solidFill>
                  <a:schemeClr val="accent1"/>
                </a:solidFill>
                <a:latin typeface="Courier" pitchFamily="2" charset="0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 </a:t>
            </a:r>
            <a:r>
              <a:rPr lang="en-US" altLang="zh-CN" sz="1400" dirty="0" err="1">
                <a:solidFill>
                  <a:schemeClr val="accent1"/>
                </a:solidFill>
                <a:latin typeface="Courier" pitchFamily="2" charset="0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GlobalContext</a:t>
            </a:r>
            <a:r>
              <a:rPr lang="en-US" altLang="zh-CN" sz="1400" dirty="0">
                <a:solidFill>
                  <a:schemeClr val="accent1"/>
                </a:solidFill>
                <a:latin typeface="Courier" pitchFamily="2" charset="0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 </a:t>
            </a:r>
            <a:br>
              <a:rPr lang="en-US" altLang="zh-CN" sz="1400" dirty="0">
                <a:solidFill>
                  <a:schemeClr val="accent1"/>
                </a:solidFill>
                <a:latin typeface="Courier" pitchFamily="2" charset="0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</a:br>
            <a:r>
              <a:rPr lang="zh-CN" altLang="en-US" sz="1400" dirty="0">
                <a:solidFill>
                  <a:schemeClr val="accent1"/>
                </a:solidFill>
                <a:latin typeface="Courier" pitchFamily="2" charset="0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包含类型，标准化常量等核心数据</a:t>
            </a:r>
            <a:endParaRPr lang="en-US" altLang="zh-CN" sz="1400" dirty="0">
              <a:solidFill>
                <a:schemeClr val="accent1"/>
              </a:solidFill>
              <a:latin typeface="Courier" pitchFamily="2" charset="0"/>
              <a:ea typeface="阿里巴巴普惠体 2.0 55 Regular" panose="00020600040101010101" pitchFamily="18" charset="-122"/>
              <a:cs typeface="阿里巴巴普惠体 2.0 55 Regular" panose="00020600040101010101" pitchFamily="18" charset="-122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err="1">
                <a:solidFill>
                  <a:schemeClr val="accent1"/>
                </a:solidFill>
                <a:latin typeface="Courier" pitchFamily="2" charset="0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Llvm</a:t>
            </a:r>
            <a:r>
              <a:rPr lang="en-US" altLang="zh-CN" sz="1400" dirty="0">
                <a:solidFill>
                  <a:schemeClr val="accent1"/>
                </a:solidFill>
                <a:latin typeface="Courier" pitchFamily="2" charset="0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::Module </a:t>
            </a:r>
            <a:r>
              <a:rPr lang="en-US" altLang="zh-CN" sz="1400" dirty="0" err="1">
                <a:solidFill>
                  <a:schemeClr val="accent1"/>
                </a:solidFill>
                <a:latin typeface="Courier" pitchFamily="2" charset="0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Mymodule</a:t>
            </a:r>
            <a:r>
              <a:rPr lang="en-US" altLang="zh-CN" sz="1400" dirty="0">
                <a:solidFill>
                  <a:schemeClr val="accent1"/>
                </a:solidFill>
                <a:latin typeface="Courier" pitchFamily="2" charset="0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           </a:t>
            </a:r>
            <a:br>
              <a:rPr lang="en-US" altLang="zh-CN" sz="1400" dirty="0">
                <a:solidFill>
                  <a:schemeClr val="accent1"/>
                </a:solidFill>
                <a:latin typeface="Courier" pitchFamily="2" charset="0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</a:br>
            <a:r>
              <a:rPr lang="zh-CN" altLang="en-US" sz="1400" dirty="0">
                <a:solidFill>
                  <a:schemeClr val="accent1"/>
                </a:solidFill>
                <a:latin typeface="Courier" pitchFamily="2" charset="0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处理内容所在模块</a:t>
            </a:r>
            <a:endParaRPr lang="en-US" altLang="zh-CN" sz="1400" dirty="0">
              <a:solidFill>
                <a:schemeClr val="accent1"/>
              </a:solidFill>
              <a:latin typeface="Courier" pitchFamily="2" charset="0"/>
              <a:ea typeface="阿里巴巴普惠体 2.0 55 Regular" panose="00020600040101010101" pitchFamily="18" charset="-122"/>
              <a:cs typeface="阿里巴巴普惠体 2.0 55 Regular" panose="00020600040101010101" pitchFamily="18" charset="-122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err="1">
                <a:solidFill>
                  <a:schemeClr val="accent1"/>
                </a:solidFill>
                <a:latin typeface="Courier" pitchFamily="2" charset="0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Llvm</a:t>
            </a:r>
            <a:r>
              <a:rPr lang="en-US" altLang="zh-CN" sz="1400" dirty="0">
                <a:solidFill>
                  <a:schemeClr val="accent1"/>
                </a:solidFill>
                <a:latin typeface="Courier" pitchFamily="2" charset="0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::</a:t>
            </a:r>
            <a:r>
              <a:rPr lang="en-US" altLang="zh-CN" sz="1400" dirty="0" err="1">
                <a:solidFill>
                  <a:schemeClr val="accent1"/>
                </a:solidFill>
                <a:latin typeface="Courier" pitchFamily="2" charset="0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Irbuilder</a:t>
            </a:r>
            <a:r>
              <a:rPr lang="en-US" altLang="zh-CN" sz="1400" dirty="0">
                <a:solidFill>
                  <a:schemeClr val="accent1"/>
                </a:solidFill>
                <a:latin typeface="Courier" pitchFamily="2" charset="0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 Builder         </a:t>
            </a:r>
            <a:br>
              <a:rPr lang="en-US" altLang="zh-CN" sz="1400" dirty="0">
                <a:solidFill>
                  <a:schemeClr val="accent1"/>
                </a:solidFill>
                <a:latin typeface="Courier" pitchFamily="2" charset="0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</a:br>
            <a:r>
              <a:rPr lang="zh-CN" altLang="en-US" sz="1400" dirty="0">
                <a:solidFill>
                  <a:schemeClr val="accent1"/>
                </a:solidFill>
                <a:latin typeface="Courier" pitchFamily="2" charset="0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调用生成 </a:t>
            </a:r>
            <a:r>
              <a:rPr lang="en-US" altLang="zh-CN" sz="1400" dirty="0">
                <a:solidFill>
                  <a:schemeClr val="accent1"/>
                </a:solidFill>
                <a:latin typeface="Courier" pitchFamily="2" charset="0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IR</a:t>
            </a:r>
            <a:r>
              <a:rPr lang="zh-CN" altLang="en-US" sz="1400" dirty="0">
                <a:solidFill>
                  <a:schemeClr val="accent1"/>
                </a:solidFill>
                <a:latin typeface="Courier" pitchFamily="2" charset="0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 的相关 </a:t>
            </a:r>
            <a:r>
              <a:rPr lang="en-US" altLang="zh-CN" sz="1400" dirty="0">
                <a:solidFill>
                  <a:schemeClr val="accent1"/>
                </a:solidFill>
                <a:latin typeface="Courier" pitchFamily="2" charset="0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API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3C3771A-7A93-2671-FD8F-0F50DDC7C4BE}"/>
              </a:ext>
            </a:extLst>
          </p:cNvPr>
          <p:cNvSpPr txBox="1"/>
          <p:nvPr/>
        </p:nvSpPr>
        <p:spPr>
          <a:xfrm>
            <a:off x="6139872" y="1081348"/>
            <a:ext cx="18547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accent1"/>
                </a:solidFill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循环处理部分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9F32A30-101A-CECA-5421-9D7BF251D059}"/>
              </a:ext>
            </a:extLst>
          </p:cNvPr>
          <p:cNvSpPr txBox="1"/>
          <p:nvPr/>
        </p:nvSpPr>
        <p:spPr>
          <a:xfrm>
            <a:off x="6159842" y="1481458"/>
            <a:ext cx="4679549" cy="13547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chemeClr val="accent1"/>
                </a:solidFill>
                <a:latin typeface="Courier" pitchFamily="2" charset="0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Stack&lt;</a:t>
            </a:r>
            <a:r>
              <a:rPr lang="en-US" altLang="zh-CN" sz="1400" dirty="0" err="1">
                <a:solidFill>
                  <a:schemeClr val="accent1"/>
                </a:solidFill>
                <a:latin typeface="Courier" pitchFamily="2" charset="0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llvm</a:t>
            </a:r>
            <a:r>
              <a:rPr lang="en-US" altLang="zh-CN" sz="1400" dirty="0">
                <a:solidFill>
                  <a:schemeClr val="accent1"/>
                </a:solidFill>
                <a:latin typeface="Courier" pitchFamily="2" charset="0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::</a:t>
            </a:r>
            <a:r>
              <a:rPr lang="en-US" altLang="zh-CN" sz="1400" dirty="0" err="1">
                <a:solidFill>
                  <a:schemeClr val="accent1"/>
                </a:solidFill>
                <a:latin typeface="Courier" pitchFamily="2" charset="0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BasicBlock</a:t>
            </a:r>
            <a:r>
              <a:rPr lang="en-US" altLang="zh-CN" sz="1400" dirty="0">
                <a:solidFill>
                  <a:schemeClr val="accent1"/>
                </a:solidFill>
                <a:latin typeface="Courier" pitchFamily="2" charset="0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*&gt; </a:t>
            </a:r>
            <a:r>
              <a:rPr lang="en-US" altLang="zh-CN" sz="1400" dirty="0" err="1">
                <a:solidFill>
                  <a:schemeClr val="accent1"/>
                </a:solidFill>
                <a:latin typeface="Courier" pitchFamily="2" charset="0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AfterBBStack</a:t>
            </a:r>
            <a:br>
              <a:rPr lang="en-US" altLang="zh-CN" sz="1400" dirty="0">
                <a:solidFill>
                  <a:schemeClr val="accent1"/>
                </a:solidFill>
                <a:latin typeface="Courier" pitchFamily="2" charset="0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</a:br>
            <a:r>
              <a:rPr lang="zh-CN" altLang="en-US" sz="1400" dirty="0">
                <a:solidFill>
                  <a:schemeClr val="accent1"/>
                </a:solidFill>
                <a:latin typeface="Courier" pitchFamily="2" charset="0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由 </a:t>
            </a:r>
            <a:r>
              <a:rPr lang="en-US" altLang="zh-CN" sz="1400" dirty="0" err="1">
                <a:solidFill>
                  <a:schemeClr val="accent1"/>
                </a:solidFill>
                <a:latin typeface="Courier" pitchFamily="2" charset="0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AfterLoop</a:t>
            </a:r>
            <a:r>
              <a:rPr lang="zh-CN" altLang="en-US" sz="1400" dirty="0">
                <a:solidFill>
                  <a:schemeClr val="accent1"/>
                </a:solidFill>
                <a:latin typeface="Courier" pitchFamily="2" charset="0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 块构成 </a:t>
            </a:r>
            <a:r>
              <a:rPr lang="en-US" altLang="zh-CN" sz="1400" dirty="0">
                <a:solidFill>
                  <a:schemeClr val="accent1"/>
                </a:solidFill>
                <a:latin typeface="Courier" pitchFamily="2" charset="0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-&gt; break</a:t>
            </a:r>
            <a:r>
              <a:rPr lang="zh-CN" altLang="en-US" sz="1400" dirty="0">
                <a:solidFill>
                  <a:schemeClr val="accent1"/>
                </a:solidFill>
                <a:latin typeface="Courier" pitchFamily="2" charset="0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 跳转对象</a:t>
            </a:r>
            <a:endParaRPr lang="en-US" altLang="zh-CN" sz="1400" dirty="0">
              <a:solidFill>
                <a:schemeClr val="accent1"/>
              </a:solidFill>
              <a:latin typeface="Courier" pitchFamily="2" charset="0"/>
              <a:ea typeface="阿里巴巴普惠体 2.0 55 Regular" panose="00020600040101010101" pitchFamily="18" charset="-122"/>
              <a:cs typeface="阿里巴巴普惠体 2.0 55 Regular" panose="00020600040101010101" pitchFamily="18" charset="-122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chemeClr val="accent1"/>
                </a:solidFill>
                <a:latin typeface="Courier" pitchFamily="2" charset="0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Stack&lt;</a:t>
            </a:r>
            <a:r>
              <a:rPr lang="en-US" altLang="zh-CN" sz="1400" dirty="0" err="1">
                <a:solidFill>
                  <a:schemeClr val="accent1"/>
                </a:solidFill>
                <a:latin typeface="Courier" pitchFamily="2" charset="0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llvm</a:t>
            </a:r>
            <a:r>
              <a:rPr lang="en-US" altLang="zh-CN" sz="1400" dirty="0">
                <a:solidFill>
                  <a:schemeClr val="accent1"/>
                </a:solidFill>
                <a:latin typeface="Courier" pitchFamily="2" charset="0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::</a:t>
            </a:r>
            <a:r>
              <a:rPr lang="en-US" altLang="zh-CN" sz="1400" dirty="0" err="1">
                <a:solidFill>
                  <a:schemeClr val="accent1"/>
                </a:solidFill>
                <a:latin typeface="Courier" pitchFamily="2" charset="0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BasicBlock</a:t>
            </a:r>
            <a:r>
              <a:rPr lang="en-US" altLang="zh-CN" sz="1400" dirty="0">
                <a:solidFill>
                  <a:schemeClr val="accent1"/>
                </a:solidFill>
                <a:latin typeface="Courier" pitchFamily="2" charset="0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*&gt; </a:t>
            </a:r>
            <a:r>
              <a:rPr lang="en-US" altLang="zh-CN" sz="1400" dirty="0" err="1">
                <a:solidFill>
                  <a:schemeClr val="accent1"/>
                </a:solidFill>
                <a:latin typeface="Courier" pitchFamily="2" charset="0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ContBBStack</a:t>
            </a:r>
            <a:br>
              <a:rPr lang="en-US" altLang="zh-CN" sz="1400" dirty="0">
                <a:solidFill>
                  <a:schemeClr val="accent1"/>
                </a:solidFill>
                <a:latin typeface="Courier" pitchFamily="2" charset="0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</a:br>
            <a:r>
              <a:rPr lang="zh-CN" altLang="en-US" sz="1400" dirty="0">
                <a:solidFill>
                  <a:schemeClr val="accent1"/>
                </a:solidFill>
                <a:latin typeface="Courier" pitchFamily="2" charset="0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由 </a:t>
            </a:r>
            <a:r>
              <a:rPr lang="en-US" altLang="zh-CN" sz="1400" dirty="0" err="1">
                <a:solidFill>
                  <a:schemeClr val="accent1"/>
                </a:solidFill>
                <a:latin typeface="Courier" pitchFamily="2" charset="0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cond</a:t>
            </a:r>
            <a:r>
              <a:rPr lang="en-US" altLang="zh-CN" sz="1400" dirty="0">
                <a:solidFill>
                  <a:schemeClr val="accent1"/>
                </a:solidFill>
                <a:latin typeface="Courier" pitchFamily="2" charset="0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/</a:t>
            </a:r>
            <a:r>
              <a:rPr lang="en-US" altLang="zh-CN" sz="1400" dirty="0" err="1">
                <a:solidFill>
                  <a:schemeClr val="accent1"/>
                </a:solidFill>
                <a:latin typeface="Courier" pitchFamily="2" charset="0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LoopInc</a:t>
            </a:r>
            <a:r>
              <a:rPr lang="zh-CN" altLang="en-US" sz="1400" dirty="0">
                <a:solidFill>
                  <a:schemeClr val="accent1"/>
                </a:solidFill>
                <a:latin typeface="Courier" pitchFamily="2" charset="0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 块构成 </a:t>
            </a:r>
            <a:r>
              <a:rPr lang="en-US" altLang="zh-CN" sz="1400" dirty="0">
                <a:solidFill>
                  <a:schemeClr val="accent1"/>
                </a:solidFill>
                <a:latin typeface="Courier" pitchFamily="2" charset="0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-&gt; continue</a:t>
            </a:r>
            <a:r>
              <a:rPr lang="zh-CN" altLang="en-US" sz="1400" dirty="0">
                <a:solidFill>
                  <a:schemeClr val="accent1"/>
                </a:solidFill>
                <a:latin typeface="Courier" pitchFamily="2" charset="0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 跳转对象</a:t>
            </a:r>
            <a:endParaRPr lang="en-US" altLang="zh-CN" sz="1400" dirty="0">
              <a:solidFill>
                <a:schemeClr val="accent1"/>
              </a:solidFill>
              <a:latin typeface="Courier" pitchFamily="2" charset="0"/>
              <a:ea typeface="阿里巴巴普惠体 2.0 55 Regular" panose="00020600040101010101" pitchFamily="18" charset="-122"/>
              <a:cs typeface="阿里巴巴普惠体 2.0 55 Regular" panose="00020600040101010101" pitchFamily="18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D9E62B8D-EECF-0942-247A-D74AB071CB30}"/>
              </a:ext>
            </a:extLst>
          </p:cNvPr>
          <p:cNvSpPr txBox="1"/>
          <p:nvPr/>
        </p:nvSpPr>
        <p:spPr>
          <a:xfrm>
            <a:off x="6159842" y="3004565"/>
            <a:ext cx="18547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accent1"/>
                </a:solidFill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函数处理部分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97102152-6D5E-BC07-B461-5089E1B44DAA}"/>
              </a:ext>
            </a:extLst>
          </p:cNvPr>
          <p:cNvSpPr txBox="1"/>
          <p:nvPr/>
        </p:nvSpPr>
        <p:spPr>
          <a:xfrm>
            <a:off x="6139872" y="3411403"/>
            <a:ext cx="4679549" cy="26498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chemeClr val="accent1"/>
                </a:solidFill>
                <a:latin typeface="Courier" pitchFamily="2" charset="0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bool</a:t>
            </a:r>
            <a:r>
              <a:rPr lang="zh-CN" altLang="en-US" sz="1400" dirty="0">
                <a:solidFill>
                  <a:schemeClr val="accent1"/>
                </a:solidFill>
                <a:latin typeface="Courier" pitchFamily="2" charset="0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 </a:t>
            </a:r>
            <a:r>
              <a:rPr lang="en-US" altLang="zh-CN" sz="1400" dirty="0" err="1">
                <a:solidFill>
                  <a:schemeClr val="accent1"/>
                </a:solidFill>
                <a:latin typeface="Courier" pitchFamily="2" charset="0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isArgs</a:t>
            </a:r>
            <a:br>
              <a:rPr lang="en-US" altLang="zh-CN" sz="1400" dirty="0">
                <a:solidFill>
                  <a:schemeClr val="accent1"/>
                </a:solidFill>
                <a:latin typeface="Courier" pitchFamily="2" charset="0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</a:br>
            <a:r>
              <a:rPr lang="zh-CN" altLang="en-US" sz="1400" dirty="0">
                <a:solidFill>
                  <a:schemeClr val="accent1"/>
                </a:solidFill>
                <a:latin typeface="Courier" pitchFamily="2" charset="0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在实参中传递数组需要返回指向起始位置的指针</a:t>
            </a:r>
            <a:endParaRPr lang="en-US" altLang="zh-CN" sz="1400" dirty="0">
              <a:solidFill>
                <a:schemeClr val="accent1"/>
              </a:solidFill>
              <a:latin typeface="Courier" pitchFamily="2" charset="0"/>
              <a:ea typeface="阿里巴巴普惠体 2.0 55 Regular" panose="00020600040101010101" pitchFamily="18" charset="-122"/>
              <a:cs typeface="阿里巴巴普惠体 2.0 55 Regular" panose="00020600040101010101" pitchFamily="18" charset="-122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chemeClr val="accent1"/>
                </a:solidFill>
                <a:latin typeface="Courier" pitchFamily="2" charset="0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bool</a:t>
            </a:r>
            <a:r>
              <a:rPr lang="zh-CN" altLang="en-US" sz="1400" dirty="0">
                <a:solidFill>
                  <a:schemeClr val="accent1"/>
                </a:solidFill>
                <a:latin typeface="Courier" pitchFamily="2" charset="0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 </a:t>
            </a:r>
            <a:r>
              <a:rPr lang="en-US" altLang="zh-CN" sz="1400" dirty="0" err="1">
                <a:solidFill>
                  <a:schemeClr val="accent1"/>
                </a:solidFill>
                <a:latin typeface="Courier" pitchFamily="2" charset="0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hasReturn</a:t>
            </a:r>
            <a:br>
              <a:rPr lang="en-US" altLang="zh-CN" sz="1400" dirty="0">
                <a:solidFill>
                  <a:schemeClr val="accent1"/>
                </a:solidFill>
                <a:latin typeface="Courier" pitchFamily="2" charset="0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</a:br>
            <a:r>
              <a:rPr lang="zh-CN" altLang="en-US" sz="1400" dirty="0">
                <a:solidFill>
                  <a:schemeClr val="accent1"/>
                </a:solidFill>
                <a:latin typeface="Courier" pitchFamily="2" charset="0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函数是否返回 </a:t>
            </a:r>
            <a:r>
              <a:rPr lang="en-US" altLang="zh-CN" sz="1400" dirty="0">
                <a:solidFill>
                  <a:schemeClr val="accent1"/>
                </a:solidFill>
                <a:latin typeface="Courier" pitchFamily="2" charset="0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-&gt; </a:t>
            </a:r>
            <a:r>
              <a:rPr lang="zh-CN" altLang="en-US" sz="1400" dirty="0">
                <a:solidFill>
                  <a:schemeClr val="accent1"/>
                </a:solidFill>
                <a:latin typeface="Courier" pitchFamily="2" charset="0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需要截断基本块的后续代码</a:t>
            </a:r>
            <a:endParaRPr lang="en-US" altLang="zh-CN" sz="1400" dirty="0">
              <a:solidFill>
                <a:schemeClr val="accent1"/>
              </a:solidFill>
              <a:latin typeface="Courier" pitchFamily="2" charset="0"/>
              <a:ea typeface="阿里巴巴普惠体 2.0 55 Regular" panose="00020600040101010101" pitchFamily="18" charset="-122"/>
              <a:cs typeface="阿里巴巴普惠体 2.0 55 Regular" panose="00020600040101010101" pitchFamily="18" charset="-122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err="1">
                <a:solidFill>
                  <a:schemeClr val="accent1"/>
                </a:solidFill>
                <a:latin typeface="Courier" pitchFamily="2" charset="0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llvm:Function</a:t>
            </a:r>
            <a:r>
              <a:rPr lang="en-US" altLang="zh-CN" sz="1400" dirty="0">
                <a:solidFill>
                  <a:schemeClr val="accent1"/>
                </a:solidFill>
                <a:latin typeface="Courier" pitchFamily="2" charset="0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* </a:t>
            </a:r>
            <a:r>
              <a:rPr lang="en-US" altLang="zh-CN" sz="1400" dirty="0" err="1">
                <a:solidFill>
                  <a:schemeClr val="accent1"/>
                </a:solidFill>
                <a:latin typeface="Courier" pitchFamily="2" charset="0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curFunc</a:t>
            </a:r>
            <a:br>
              <a:rPr lang="en-US" altLang="zh-CN" sz="1400" dirty="0">
                <a:solidFill>
                  <a:schemeClr val="accent1"/>
                </a:solidFill>
                <a:latin typeface="Courier" pitchFamily="2" charset="0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</a:br>
            <a:r>
              <a:rPr lang="zh-CN" altLang="en-US" sz="1400" dirty="0">
                <a:solidFill>
                  <a:schemeClr val="accent1"/>
                </a:solidFill>
                <a:latin typeface="Courier" pitchFamily="2" charset="0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当前正在处理的函数</a:t>
            </a:r>
            <a:endParaRPr lang="en-US" altLang="zh-CN" sz="1400" dirty="0">
              <a:solidFill>
                <a:schemeClr val="accent1"/>
              </a:solidFill>
              <a:latin typeface="Courier" pitchFamily="2" charset="0"/>
              <a:ea typeface="阿里巴巴普惠体 2.0 55 Regular" panose="00020600040101010101" pitchFamily="18" charset="-122"/>
              <a:cs typeface="阿里巴巴普惠体 2.0 55 Regular" panose="00020600040101010101" pitchFamily="18" charset="-122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err="1">
                <a:solidFill>
                  <a:schemeClr val="accent1"/>
                </a:solidFill>
                <a:latin typeface="Courier" pitchFamily="2" charset="0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Llvm</a:t>
            </a:r>
            <a:r>
              <a:rPr lang="en-US" altLang="zh-CN" sz="1400" dirty="0">
                <a:solidFill>
                  <a:schemeClr val="accent1"/>
                </a:solidFill>
                <a:latin typeface="Courier" pitchFamily="2" charset="0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::Value* </a:t>
            </a:r>
            <a:r>
              <a:rPr lang="en-US" altLang="zh-CN" sz="1400" dirty="0" err="1">
                <a:solidFill>
                  <a:schemeClr val="accent1"/>
                </a:solidFill>
                <a:latin typeface="Courier" pitchFamily="2" charset="0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returnVal</a:t>
            </a:r>
            <a:br>
              <a:rPr lang="en-US" altLang="zh-CN" sz="1400" dirty="0">
                <a:solidFill>
                  <a:schemeClr val="accent1"/>
                </a:solidFill>
                <a:latin typeface="Courier" pitchFamily="2" charset="0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</a:br>
            <a:r>
              <a:rPr lang="zh-CN" altLang="en-US" sz="1400" dirty="0">
                <a:solidFill>
                  <a:schemeClr val="accent1"/>
                </a:solidFill>
                <a:latin typeface="Courier" pitchFamily="2" charset="0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函数的返回值</a:t>
            </a:r>
            <a:endParaRPr lang="en-US" altLang="zh-CN" sz="1400" dirty="0">
              <a:solidFill>
                <a:schemeClr val="accent1"/>
              </a:solidFill>
              <a:latin typeface="Courier" pitchFamily="2" charset="0"/>
              <a:ea typeface="阿里巴巴普惠体 2.0 55 Regular" panose="00020600040101010101" pitchFamily="18" charset="-122"/>
              <a:cs typeface="阿里巴巴普惠体 2.0 55 Regular" panose="00020600040101010101" pitchFamily="18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1974DEA1-8658-23D5-6A93-3EC83FD2495F}"/>
              </a:ext>
            </a:extLst>
          </p:cNvPr>
          <p:cNvSpPr txBox="1"/>
          <p:nvPr/>
        </p:nvSpPr>
        <p:spPr>
          <a:xfrm>
            <a:off x="9787487" y="6292993"/>
            <a:ext cx="2772814" cy="458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accent1"/>
                </a:solidFill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符号表设计见下页 </a:t>
            </a:r>
            <a:r>
              <a:rPr lang="en-US" altLang="zh-CN" dirty="0">
                <a:solidFill>
                  <a:schemeClr val="accent1"/>
                </a:solidFill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-&gt;</a:t>
            </a:r>
          </a:p>
        </p:txBody>
      </p:sp>
    </p:spTree>
    <p:extLst>
      <p:ext uri="{BB962C8B-B14F-4D97-AF65-F5344CB8AC3E}">
        <p14:creationId xmlns:p14="http://schemas.microsoft.com/office/powerpoint/2010/main" val="6951654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7ED3A1FE-E661-C6C6-D7DF-D9FDD320F6C3}"/>
              </a:ext>
            </a:extLst>
          </p:cNvPr>
          <p:cNvCxnSpPr>
            <a:cxnSpLocks/>
          </p:cNvCxnSpPr>
          <p:nvPr/>
        </p:nvCxnSpPr>
        <p:spPr>
          <a:xfrm>
            <a:off x="617823" y="6347323"/>
            <a:ext cx="5261610" cy="0"/>
          </a:xfrm>
          <a:prstGeom prst="line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CBD1A5A4-E5F6-F477-5353-8456A4A620DD}"/>
              </a:ext>
            </a:extLst>
          </p:cNvPr>
          <p:cNvSpPr txBox="1"/>
          <p:nvPr/>
        </p:nvSpPr>
        <p:spPr>
          <a:xfrm>
            <a:off x="532881" y="949210"/>
            <a:ext cx="63505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chemeClr val="accent1"/>
                </a:solidFill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2.3</a:t>
            </a:r>
            <a:r>
              <a:rPr lang="zh-CN" altLang="en-US" sz="3600" b="1" dirty="0">
                <a:solidFill>
                  <a:schemeClr val="accent1"/>
                </a:solidFill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 语义分析 </a:t>
            </a:r>
            <a:r>
              <a:rPr lang="en-US" altLang="zh-CN" sz="3600" b="1" dirty="0">
                <a:solidFill>
                  <a:schemeClr val="accent1"/>
                </a:solidFill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&amp;</a:t>
            </a:r>
            <a:r>
              <a:rPr lang="zh-CN" altLang="en-US" sz="3600" b="1" dirty="0">
                <a:solidFill>
                  <a:schemeClr val="accent1"/>
                </a:solidFill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 </a:t>
            </a:r>
            <a:r>
              <a:rPr lang="en-US" altLang="zh-CN" sz="3600" b="1" dirty="0">
                <a:solidFill>
                  <a:schemeClr val="accent1"/>
                </a:solidFill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IR</a:t>
            </a:r>
            <a:r>
              <a:rPr lang="zh-CN" altLang="en-US" sz="3600" b="1" dirty="0">
                <a:solidFill>
                  <a:schemeClr val="accent1"/>
                </a:solidFill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 生成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5203B274-7734-BBF5-7235-A4C794C9A874}"/>
              </a:ext>
            </a:extLst>
          </p:cNvPr>
          <p:cNvSpPr/>
          <p:nvPr/>
        </p:nvSpPr>
        <p:spPr>
          <a:xfrm>
            <a:off x="617822" y="5660571"/>
            <a:ext cx="3598577" cy="2893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55 Regular" panose="00020600040101010101" pitchFamily="18" charset="-122"/>
              <a:ea typeface="阿里巴巴普惠体 2.0 55 Regular" panose="00020600040101010101" pitchFamily="18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AC633CEB-0C76-E388-94E2-63517377B0B7}"/>
              </a:ext>
            </a:extLst>
          </p:cNvPr>
          <p:cNvSpPr txBox="1"/>
          <p:nvPr/>
        </p:nvSpPr>
        <p:spPr>
          <a:xfrm>
            <a:off x="801655" y="5426691"/>
            <a:ext cx="33258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阿里巴巴普惠体 2.0 115 Black" panose="00020600040101010101" pitchFamily="18" charset="-122"/>
                <a:ea typeface="阿里巴巴普惠体 2.0 115 Black" panose="00020600040101010101" pitchFamily="18" charset="-122"/>
                <a:cs typeface="阿里巴巴普惠体 2.0 115 Black" panose="00020600040101010101" pitchFamily="18" charset="-122"/>
              </a:rPr>
              <a:t>SymbolTable</a:t>
            </a:r>
            <a:r>
              <a:rPr lang="zh-CN" altLang="en-US" sz="28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阿里巴巴普惠体 2.0 115 Black" panose="00020600040101010101" pitchFamily="18" charset="-122"/>
                <a:ea typeface="阿里巴巴普惠体 2.0 115 Black" panose="00020600040101010101" pitchFamily="18" charset="-122"/>
                <a:cs typeface="阿里巴巴普惠体 2.0 115 Black" panose="00020600040101010101" pitchFamily="18" charset="-122"/>
              </a:rPr>
              <a:t> 设计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6913E2A-3154-1745-9095-8F8E2DC55769}"/>
              </a:ext>
            </a:extLst>
          </p:cNvPr>
          <p:cNvSpPr txBox="1"/>
          <p:nvPr/>
        </p:nvSpPr>
        <p:spPr>
          <a:xfrm>
            <a:off x="532881" y="2469321"/>
            <a:ext cx="5346553" cy="8744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accent1"/>
                </a:solidFill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每一层 </a:t>
            </a:r>
            <a:r>
              <a:rPr lang="en-US" altLang="zh-CN" dirty="0" err="1">
                <a:solidFill>
                  <a:schemeClr val="accent1"/>
                </a:solidFill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SymbolTable</a:t>
            </a:r>
            <a:r>
              <a:rPr lang="zh-CN" altLang="en-US" dirty="0">
                <a:solidFill>
                  <a:schemeClr val="accent1"/>
                </a:solidFill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 由两个 </a:t>
            </a:r>
            <a:r>
              <a:rPr lang="en-US" altLang="zh-CN" dirty="0">
                <a:solidFill>
                  <a:schemeClr val="accent1"/>
                </a:solidFill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Map</a:t>
            </a:r>
            <a:r>
              <a:rPr lang="zh-CN" altLang="en-US" dirty="0">
                <a:solidFill>
                  <a:schemeClr val="accent1"/>
                </a:solidFill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 构成，分别实现从 </a:t>
            </a:r>
            <a:r>
              <a:rPr lang="en-US" altLang="zh-CN" dirty="0">
                <a:solidFill>
                  <a:schemeClr val="accent1"/>
                </a:solidFill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identifier</a:t>
            </a:r>
            <a:r>
              <a:rPr lang="zh-CN" altLang="en-US" dirty="0">
                <a:solidFill>
                  <a:schemeClr val="accent1"/>
                </a:solidFill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 名称到 存储地址 </a:t>
            </a:r>
            <a:r>
              <a:rPr lang="en-US" altLang="zh-CN" dirty="0">
                <a:solidFill>
                  <a:schemeClr val="accent1"/>
                </a:solidFill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&amp;</a:t>
            </a:r>
            <a:r>
              <a:rPr lang="zh-CN" altLang="en-US" dirty="0">
                <a:solidFill>
                  <a:schemeClr val="accent1"/>
                </a:solidFill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 变量类型的映射：</a:t>
            </a:r>
            <a:endParaRPr lang="en-US" altLang="zh-CN" dirty="0">
              <a:solidFill>
                <a:schemeClr val="accent1"/>
              </a:solidFill>
              <a:latin typeface="阿里巴巴普惠体 2.0 55 Regular" panose="00020600040101010101" pitchFamily="18" charset="-122"/>
              <a:ea typeface="阿里巴巴普惠体 2.0 55 Regular" panose="00020600040101010101" pitchFamily="18" charset="-122"/>
              <a:cs typeface="阿里巴巴普惠体 2.0 55 Regular" panose="00020600040101010101" pitchFamily="18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2A2F3B7-0E4E-20E8-6C4D-9D3F0D722BAA}"/>
              </a:ext>
            </a:extLst>
          </p:cNvPr>
          <p:cNvSpPr txBox="1"/>
          <p:nvPr/>
        </p:nvSpPr>
        <p:spPr>
          <a:xfrm>
            <a:off x="532881" y="1556837"/>
            <a:ext cx="5346552" cy="8744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4B5C84"/>
                </a:solidFill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Context </a:t>
            </a:r>
            <a:r>
              <a:rPr lang="zh-CN" altLang="en-US" dirty="0">
                <a:solidFill>
                  <a:srgbClr val="4B5C84"/>
                </a:solidFill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中以 </a:t>
            </a:r>
            <a:r>
              <a:rPr lang="en-US" altLang="zh-CN" dirty="0">
                <a:solidFill>
                  <a:srgbClr val="4B5C84"/>
                </a:solidFill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stack</a:t>
            </a:r>
            <a:r>
              <a:rPr lang="zh-CN" altLang="en-US" dirty="0">
                <a:solidFill>
                  <a:srgbClr val="4B5C84"/>
                </a:solidFill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 形式存储符号表，以分隔不同的变量作用域。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9CB53B1-8635-DF60-0ABA-BEF3D9CB2D65}"/>
              </a:ext>
            </a:extLst>
          </p:cNvPr>
          <p:cNvSpPr txBox="1"/>
          <p:nvPr/>
        </p:nvSpPr>
        <p:spPr>
          <a:xfrm>
            <a:off x="617822" y="3538892"/>
            <a:ext cx="4330701" cy="13572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chemeClr val="accent1"/>
                </a:solidFill>
                <a:latin typeface="Courier" pitchFamily="2" charset="0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Map&lt;string, </a:t>
            </a:r>
            <a:r>
              <a:rPr lang="en-US" altLang="zh-CN" sz="1400" dirty="0" err="1">
                <a:solidFill>
                  <a:schemeClr val="accent1"/>
                </a:solidFill>
                <a:latin typeface="Courier" pitchFamily="2" charset="0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llvm</a:t>
            </a:r>
            <a:r>
              <a:rPr lang="en-US" altLang="zh-CN" sz="1400" dirty="0">
                <a:solidFill>
                  <a:schemeClr val="accent1"/>
                </a:solidFill>
                <a:latin typeface="Courier" pitchFamily="2" charset="0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::Value*&gt; </a:t>
            </a:r>
            <a:r>
              <a:rPr lang="en-US" altLang="zh-CN" sz="1400" dirty="0" err="1">
                <a:solidFill>
                  <a:schemeClr val="accent1"/>
                </a:solidFill>
                <a:latin typeface="Courier" pitchFamily="2" charset="0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varAddr</a:t>
            </a:r>
            <a:br>
              <a:rPr lang="en-US" altLang="zh-CN" sz="1400" dirty="0">
                <a:solidFill>
                  <a:schemeClr val="accent1"/>
                </a:solidFill>
                <a:latin typeface="Courier" pitchFamily="2" charset="0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</a:br>
            <a:r>
              <a:rPr lang="zh-CN" altLang="en-US" sz="1400" dirty="0">
                <a:solidFill>
                  <a:schemeClr val="accent1"/>
                </a:solidFill>
                <a:latin typeface="Courier" pitchFamily="2" charset="0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变量名 </a:t>
            </a:r>
            <a:r>
              <a:rPr lang="en-US" altLang="zh-CN" sz="1400" dirty="0">
                <a:solidFill>
                  <a:schemeClr val="accent1"/>
                </a:solidFill>
                <a:latin typeface="Courier" pitchFamily="2" charset="0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-&gt; </a:t>
            </a:r>
            <a:r>
              <a:rPr lang="zh-CN" altLang="en-US" sz="1400" dirty="0">
                <a:solidFill>
                  <a:schemeClr val="accent1"/>
                </a:solidFill>
                <a:latin typeface="Courier" pitchFamily="2" charset="0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地址</a:t>
            </a:r>
            <a:endParaRPr lang="en-US" altLang="zh-CN" sz="1400" dirty="0">
              <a:solidFill>
                <a:schemeClr val="accent1"/>
              </a:solidFill>
              <a:latin typeface="Courier" pitchFamily="2" charset="0"/>
              <a:ea typeface="阿里巴巴普惠体 2.0 55 Regular" panose="00020600040101010101" pitchFamily="18" charset="-122"/>
              <a:cs typeface="阿里巴巴普惠体 2.0 55 Regular" panose="00020600040101010101" pitchFamily="18" charset="-122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chemeClr val="accent1"/>
                </a:solidFill>
                <a:latin typeface="Courier" pitchFamily="2" charset="0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Map&lt;string, </a:t>
            </a:r>
            <a:r>
              <a:rPr lang="en-US" altLang="zh-CN" sz="1400" dirty="0" err="1">
                <a:solidFill>
                  <a:schemeClr val="accent1"/>
                </a:solidFill>
                <a:latin typeface="Courier" pitchFamily="2" charset="0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llvm</a:t>
            </a:r>
            <a:r>
              <a:rPr lang="en-US" altLang="zh-CN" sz="1400" dirty="0">
                <a:solidFill>
                  <a:schemeClr val="accent1"/>
                </a:solidFill>
                <a:latin typeface="Courier" pitchFamily="2" charset="0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::Type*&gt; </a:t>
            </a:r>
            <a:r>
              <a:rPr lang="en-US" altLang="zh-CN" sz="1400" dirty="0" err="1">
                <a:solidFill>
                  <a:schemeClr val="accent1"/>
                </a:solidFill>
                <a:latin typeface="Courier" pitchFamily="2" charset="0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varType</a:t>
            </a:r>
            <a:br>
              <a:rPr lang="en-US" altLang="zh-CN" sz="1400" dirty="0">
                <a:solidFill>
                  <a:schemeClr val="accent1"/>
                </a:solidFill>
                <a:latin typeface="Courier" pitchFamily="2" charset="0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</a:br>
            <a:r>
              <a:rPr lang="zh-CN" altLang="en-US" sz="1400" dirty="0">
                <a:solidFill>
                  <a:schemeClr val="accent1"/>
                </a:solidFill>
                <a:latin typeface="Courier" pitchFamily="2" charset="0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变量名 </a:t>
            </a:r>
            <a:r>
              <a:rPr lang="en-US" altLang="zh-CN" sz="1400" dirty="0">
                <a:solidFill>
                  <a:schemeClr val="accent1"/>
                </a:solidFill>
                <a:latin typeface="Courier" pitchFamily="2" charset="0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-&gt; </a:t>
            </a:r>
            <a:r>
              <a:rPr lang="zh-CN" altLang="en-US" sz="1400" dirty="0">
                <a:solidFill>
                  <a:schemeClr val="accent1"/>
                </a:solidFill>
                <a:latin typeface="Courier" pitchFamily="2" charset="0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变量类型</a:t>
            </a:r>
            <a:endParaRPr lang="en-US" altLang="zh-CN" sz="1400" dirty="0">
              <a:solidFill>
                <a:schemeClr val="accent1"/>
              </a:solidFill>
              <a:latin typeface="Courier" pitchFamily="2" charset="0"/>
              <a:ea typeface="阿里巴巴普惠体 2.0 55 Regular" panose="00020600040101010101" pitchFamily="18" charset="-122"/>
              <a:cs typeface="阿里巴巴普惠体 2.0 55 Regular" panose="00020600040101010101" pitchFamily="18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0AF391A-DE07-3647-229B-12C6A02A4099}"/>
              </a:ext>
            </a:extLst>
          </p:cNvPr>
          <p:cNvSpPr txBox="1"/>
          <p:nvPr/>
        </p:nvSpPr>
        <p:spPr>
          <a:xfrm>
            <a:off x="6096000" y="2031134"/>
            <a:ext cx="40518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accent1"/>
                </a:solidFill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变量查找处理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1D19711-5EFD-DF0C-9746-0FADB9D2A885}"/>
              </a:ext>
            </a:extLst>
          </p:cNvPr>
          <p:cNvSpPr txBox="1"/>
          <p:nvPr/>
        </p:nvSpPr>
        <p:spPr>
          <a:xfrm>
            <a:off x="6096000" y="2458537"/>
            <a:ext cx="5346553" cy="8744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accent1"/>
                </a:solidFill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从栈顶开始，逐层向下查找，最后查找全局变量</a:t>
            </a:r>
            <a:endParaRPr lang="en-US" altLang="zh-CN" dirty="0">
              <a:solidFill>
                <a:schemeClr val="accent1"/>
              </a:solidFill>
              <a:latin typeface="阿里巴巴普惠体 2.0 55 Regular" panose="00020600040101010101" pitchFamily="18" charset="-122"/>
              <a:ea typeface="阿里巴巴普惠体 2.0 55 Regular" panose="00020600040101010101" pitchFamily="18" charset="-122"/>
              <a:cs typeface="阿里巴巴普惠体 2.0 55 Regular" panose="00020600040101010101" pitchFamily="18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accent1"/>
                </a:solidFill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从而实现内层变量覆盖外层变量</a:t>
            </a:r>
            <a:endParaRPr lang="en-US" altLang="zh-CN" dirty="0">
              <a:solidFill>
                <a:schemeClr val="accent1"/>
              </a:solidFill>
              <a:latin typeface="阿里巴巴普惠体 2.0 55 Regular" panose="00020600040101010101" pitchFamily="18" charset="-122"/>
              <a:ea typeface="阿里巴巴普惠体 2.0 55 Regular" panose="00020600040101010101" pitchFamily="18" charset="-122"/>
              <a:cs typeface="阿里巴巴普惠体 2.0 55 Regular" panose="00020600040101010101" pitchFamily="18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E820EFA3-F5E9-B6BF-E955-24A0A16BD2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9433" y="3538892"/>
            <a:ext cx="6460396" cy="2828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6247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7ED3A1FE-E661-C6C6-D7DF-D9FDD320F6C3}"/>
              </a:ext>
            </a:extLst>
          </p:cNvPr>
          <p:cNvCxnSpPr>
            <a:cxnSpLocks/>
          </p:cNvCxnSpPr>
          <p:nvPr/>
        </p:nvCxnSpPr>
        <p:spPr>
          <a:xfrm>
            <a:off x="617823" y="6347323"/>
            <a:ext cx="5261610" cy="0"/>
          </a:xfrm>
          <a:prstGeom prst="line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CBD1A5A4-E5F6-F477-5353-8456A4A620DD}"/>
              </a:ext>
            </a:extLst>
          </p:cNvPr>
          <p:cNvSpPr txBox="1"/>
          <p:nvPr/>
        </p:nvSpPr>
        <p:spPr>
          <a:xfrm>
            <a:off x="532881" y="949210"/>
            <a:ext cx="63505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chemeClr val="accent1"/>
                </a:solidFill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2.3</a:t>
            </a:r>
            <a:r>
              <a:rPr lang="zh-CN" altLang="en-US" sz="3600" b="1" dirty="0">
                <a:solidFill>
                  <a:schemeClr val="accent1"/>
                </a:solidFill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 语义分析 </a:t>
            </a:r>
            <a:r>
              <a:rPr lang="en-US" altLang="zh-CN" sz="3600" b="1" dirty="0">
                <a:solidFill>
                  <a:schemeClr val="accent1"/>
                </a:solidFill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&amp;</a:t>
            </a:r>
            <a:r>
              <a:rPr lang="zh-CN" altLang="en-US" sz="3600" b="1" dirty="0">
                <a:solidFill>
                  <a:schemeClr val="accent1"/>
                </a:solidFill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 </a:t>
            </a:r>
            <a:r>
              <a:rPr lang="en-US" altLang="zh-CN" sz="3600" b="1" dirty="0">
                <a:solidFill>
                  <a:schemeClr val="accent1"/>
                </a:solidFill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IR</a:t>
            </a:r>
            <a:r>
              <a:rPr lang="zh-CN" altLang="en-US" sz="3600" b="1" dirty="0">
                <a:solidFill>
                  <a:schemeClr val="accent1"/>
                </a:solidFill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 生成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5203B274-7734-BBF5-7235-A4C794C9A874}"/>
              </a:ext>
            </a:extLst>
          </p:cNvPr>
          <p:cNvSpPr/>
          <p:nvPr/>
        </p:nvSpPr>
        <p:spPr>
          <a:xfrm>
            <a:off x="617822" y="5660570"/>
            <a:ext cx="3700177" cy="28933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55 Regular" panose="00020600040101010101" pitchFamily="18" charset="-122"/>
              <a:ea typeface="阿里巴巴普惠体 2.0 55 Regular" panose="00020600040101010101" pitchFamily="18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AC633CEB-0C76-E388-94E2-63517377B0B7}"/>
              </a:ext>
            </a:extLst>
          </p:cNvPr>
          <p:cNvSpPr txBox="1"/>
          <p:nvPr/>
        </p:nvSpPr>
        <p:spPr>
          <a:xfrm>
            <a:off x="801654" y="5426691"/>
            <a:ext cx="35163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阿里巴巴普惠体 2.0 115 Black" panose="00020600040101010101" pitchFamily="18" charset="-122"/>
                <a:ea typeface="阿里巴巴普惠体 2.0 115 Black" panose="00020600040101010101" pitchFamily="18" charset="-122"/>
                <a:cs typeface="阿里巴巴普惠体 2.0 115 Black" panose="00020600040101010101" pitchFamily="18" charset="-122"/>
              </a:rPr>
              <a:t>变量定义与类型转换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0AF391A-DE07-3647-229B-12C6A02A4099}"/>
              </a:ext>
            </a:extLst>
          </p:cNvPr>
          <p:cNvSpPr txBox="1"/>
          <p:nvPr/>
        </p:nvSpPr>
        <p:spPr>
          <a:xfrm>
            <a:off x="532881" y="1829421"/>
            <a:ext cx="16642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accent1"/>
                </a:solidFill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变量定义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2FE4637F-76D7-F69A-9305-0568CA83FC4C}"/>
              </a:ext>
            </a:extLst>
          </p:cNvPr>
          <p:cNvSpPr txBox="1"/>
          <p:nvPr/>
        </p:nvSpPr>
        <p:spPr>
          <a:xfrm>
            <a:off x="6414640" y="1849291"/>
            <a:ext cx="19165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accent1"/>
                </a:solidFill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类型转换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B7F103C-E83B-1EBC-BC05-626E3A9273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22" y="2346337"/>
            <a:ext cx="3007440" cy="276860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B7F377EE-EE30-A770-FB9D-C80D26156999}"/>
              </a:ext>
            </a:extLst>
          </p:cNvPr>
          <p:cNvSpPr txBox="1"/>
          <p:nvPr/>
        </p:nvSpPr>
        <p:spPr>
          <a:xfrm>
            <a:off x="3708140" y="2844262"/>
            <a:ext cx="2667519" cy="377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chemeClr val="accent1"/>
                </a:solidFill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Array</a:t>
            </a:r>
            <a:r>
              <a:rPr lang="zh-CN" altLang="en-US" sz="1400" dirty="0">
                <a:solidFill>
                  <a:schemeClr val="accent1"/>
                </a:solidFill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 需要返回首地址</a:t>
            </a:r>
            <a:endParaRPr lang="en-US" altLang="zh-CN" sz="1400" dirty="0">
              <a:solidFill>
                <a:schemeClr val="accent1"/>
              </a:solidFill>
              <a:latin typeface="阿里巴巴普惠体 2.0 55 Regular" panose="00020600040101010101" pitchFamily="18" charset="-122"/>
              <a:ea typeface="阿里巴巴普惠体 2.0 55 Regular" panose="00020600040101010101" pitchFamily="18" charset="-122"/>
              <a:cs typeface="阿里巴巴普惠体 2.0 55 Regular" panose="00020600040101010101" pitchFamily="18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94C0ABC-07C1-6E20-3939-8C9E261C009E}"/>
              </a:ext>
            </a:extLst>
          </p:cNvPr>
          <p:cNvSpPr txBox="1"/>
          <p:nvPr/>
        </p:nvSpPr>
        <p:spPr>
          <a:xfrm>
            <a:off x="3644752" y="4328693"/>
            <a:ext cx="2750397" cy="700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accent1"/>
                </a:solidFill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未规定初始值的全局变量（数组）需要初始化为 </a:t>
            </a:r>
            <a:r>
              <a:rPr lang="en-US" altLang="zh-CN" sz="1400" dirty="0">
                <a:solidFill>
                  <a:schemeClr val="accent1"/>
                </a:solidFill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0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6F59016-7405-E0F5-9BCD-E80DDB79D683}"/>
              </a:ext>
            </a:extLst>
          </p:cNvPr>
          <p:cNvSpPr txBox="1"/>
          <p:nvPr/>
        </p:nvSpPr>
        <p:spPr>
          <a:xfrm>
            <a:off x="6433120" y="2249401"/>
            <a:ext cx="5479480" cy="8744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accent1"/>
                </a:solidFill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支持 </a:t>
            </a:r>
            <a:r>
              <a:rPr lang="en-US" altLang="zh-CN" dirty="0">
                <a:solidFill>
                  <a:schemeClr val="accent1"/>
                </a:solidFill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float</a:t>
            </a:r>
            <a:r>
              <a:rPr lang="zh-CN" altLang="en-US" dirty="0">
                <a:solidFill>
                  <a:schemeClr val="accent1"/>
                </a:solidFill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 </a:t>
            </a:r>
            <a:r>
              <a:rPr lang="en-US" altLang="zh-CN" dirty="0">
                <a:solidFill>
                  <a:schemeClr val="accent1"/>
                </a:solidFill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–</a:t>
            </a:r>
            <a:r>
              <a:rPr lang="zh-CN" altLang="en-US" dirty="0">
                <a:solidFill>
                  <a:schemeClr val="accent1"/>
                </a:solidFill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 </a:t>
            </a:r>
            <a:r>
              <a:rPr lang="en-US" altLang="zh-CN" dirty="0">
                <a:solidFill>
                  <a:schemeClr val="accent1"/>
                </a:solidFill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int</a:t>
            </a:r>
            <a:r>
              <a:rPr lang="zh-CN" altLang="en-US" dirty="0">
                <a:solidFill>
                  <a:schemeClr val="accent1"/>
                </a:solidFill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 </a:t>
            </a:r>
            <a:r>
              <a:rPr lang="en-US" altLang="zh-CN" dirty="0">
                <a:solidFill>
                  <a:schemeClr val="accent1"/>
                </a:solidFill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–</a:t>
            </a:r>
            <a:r>
              <a:rPr lang="zh-CN" altLang="en-US" dirty="0">
                <a:solidFill>
                  <a:schemeClr val="accent1"/>
                </a:solidFill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 </a:t>
            </a:r>
            <a:r>
              <a:rPr lang="en-US" altLang="zh-CN" dirty="0">
                <a:solidFill>
                  <a:schemeClr val="accent1"/>
                </a:solidFill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char</a:t>
            </a:r>
            <a:r>
              <a:rPr lang="zh-CN" altLang="en-US" dirty="0">
                <a:solidFill>
                  <a:schemeClr val="accent1"/>
                </a:solidFill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 之间相互转换：</a:t>
            </a:r>
            <a:endParaRPr lang="en-US" altLang="zh-CN" dirty="0">
              <a:solidFill>
                <a:schemeClr val="accent1"/>
              </a:solidFill>
              <a:latin typeface="阿里巴巴普惠体 2.0 55 Regular" panose="00020600040101010101" pitchFamily="18" charset="-122"/>
              <a:ea typeface="阿里巴巴普惠体 2.0 55 Regular" panose="00020600040101010101" pitchFamily="18" charset="-122"/>
              <a:cs typeface="阿里巴巴普惠体 2.0 55 Regular" panose="00020600040101010101" pitchFamily="18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accent1"/>
                </a:solidFill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运算时转换为较强的类型；赋值时转为左值类型</a:t>
            </a:r>
            <a:endParaRPr lang="en-US" altLang="zh-CN" dirty="0">
              <a:solidFill>
                <a:schemeClr val="accent1"/>
              </a:solidFill>
              <a:latin typeface="阿里巴巴普惠体 2.0 55 Regular" panose="00020600040101010101" pitchFamily="18" charset="-122"/>
              <a:ea typeface="阿里巴巴普惠体 2.0 55 Regular" panose="00020600040101010101" pitchFamily="18" charset="-122"/>
              <a:cs typeface="阿里巴巴普惠体 2.0 55 Regular" panose="00020600040101010101" pitchFamily="18" charset="-122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1B1F3F08-B903-4D48-AA90-0C4CFDB0E2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3120" y="3523918"/>
            <a:ext cx="5590409" cy="2256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7465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624603CC-F328-D97B-2EE2-3972C16D76D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"/>
          <a:stretch/>
        </p:blipFill>
        <p:spPr>
          <a:xfrm>
            <a:off x="10668000" y="2095500"/>
            <a:ext cx="1524000" cy="4762500"/>
          </a:xfrm>
          <a:custGeom>
            <a:avLst/>
            <a:gdLst>
              <a:gd name="connsiteX0" fmla="*/ 0 w 1524000"/>
              <a:gd name="connsiteY0" fmla="*/ 0 h 6858000"/>
              <a:gd name="connsiteX1" fmla="*/ 1524000 w 1524000"/>
              <a:gd name="connsiteY1" fmla="*/ 0 h 6858000"/>
              <a:gd name="connsiteX2" fmla="*/ 1524000 w 1524000"/>
              <a:gd name="connsiteY2" fmla="*/ 6858000 h 6858000"/>
              <a:gd name="connsiteX3" fmla="*/ 0 w 1524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24000" h="6858000">
                <a:moveTo>
                  <a:pt x="0" y="0"/>
                </a:moveTo>
                <a:lnTo>
                  <a:pt x="1524000" y="0"/>
                </a:lnTo>
                <a:lnTo>
                  <a:pt x="1524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FA92094-A5F1-7850-0C88-E8CEB3586BB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8373" y="0"/>
            <a:ext cx="1524000" cy="4762500"/>
          </a:xfrm>
          <a:custGeom>
            <a:avLst/>
            <a:gdLst>
              <a:gd name="connsiteX0" fmla="*/ 0 w 1524000"/>
              <a:gd name="connsiteY0" fmla="*/ 0 h 6858000"/>
              <a:gd name="connsiteX1" fmla="*/ 1524000 w 1524000"/>
              <a:gd name="connsiteY1" fmla="*/ 0 h 6858000"/>
              <a:gd name="connsiteX2" fmla="*/ 1524000 w 1524000"/>
              <a:gd name="connsiteY2" fmla="*/ 6858000 h 6858000"/>
              <a:gd name="connsiteX3" fmla="*/ 0 w 1524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24000" h="6858000">
                <a:moveTo>
                  <a:pt x="0" y="0"/>
                </a:moveTo>
                <a:lnTo>
                  <a:pt x="1524000" y="0"/>
                </a:lnTo>
                <a:lnTo>
                  <a:pt x="1524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93AD5781-0FD5-11AC-0CBF-88D338F8DC93}"/>
              </a:ext>
            </a:extLst>
          </p:cNvPr>
          <p:cNvSpPr/>
          <p:nvPr/>
        </p:nvSpPr>
        <p:spPr>
          <a:xfrm>
            <a:off x="6415840" y="0"/>
            <a:ext cx="719848" cy="39007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55 Regular" panose="00020600040101010101" pitchFamily="18" charset="-122"/>
              <a:ea typeface="阿里巴巴普惠体 2.0 55 Regular" panose="00020600040101010101" pitchFamily="18" charset="-122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270BF3D6-C9DC-2283-BFF0-6C30D2156A86}"/>
              </a:ext>
            </a:extLst>
          </p:cNvPr>
          <p:cNvGrpSpPr/>
          <p:nvPr/>
        </p:nvGrpSpPr>
        <p:grpSpPr>
          <a:xfrm>
            <a:off x="2649367" y="875770"/>
            <a:ext cx="2880721" cy="5982230"/>
            <a:chOff x="2574063" y="875770"/>
            <a:chExt cx="2880721" cy="5982230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E059F4BA-0481-0246-9985-D76A5E3A05EC}"/>
                </a:ext>
              </a:extLst>
            </p:cNvPr>
            <p:cNvSpPr/>
            <p:nvPr/>
          </p:nvSpPr>
          <p:spPr>
            <a:xfrm>
              <a:off x="2732662" y="2957209"/>
              <a:ext cx="719848" cy="390079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</a:endParaRPr>
            </a:p>
          </p:txBody>
        </p:sp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D6F25E16-8F46-9A27-0C2F-15E29FADB060}"/>
                </a:ext>
              </a:extLst>
            </p:cNvPr>
            <p:cNvGrpSpPr/>
            <p:nvPr/>
          </p:nvGrpSpPr>
          <p:grpSpPr>
            <a:xfrm>
              <a:off x="2574063" y="875770"/>
              <a:ext cx="2880721" cy="1811993"/>
              <a:chOff x="2574063" y="875770"/>
              <a:chExt cx="2880721" cy="1811993"/>
            </a:xfrm>
          </p:grpSpPr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464F9D41-4295-3BD3-9D6F-949E2A7DC86D}"/>
                  </a:ext>
                </a:extLst>
              </p:cNvPr>
              <p:cNvSpPr txBox="1"/>
              <p:nvPr/>
            </p:nvSpPr>
            <p:spPr>
              <a:xfrm>
                <a:off x="2574064" y="875770"/>
                <a:ext cx="1725038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6600" b="1" dirty="0">
                    <a:solidFill>
                      <a:schemeClr val="accent1"/>
                    </a:solidFill>
                    <a:latin typeface="阿里巴巴普惠体 2.0 55 Regular" panose="00020600040101010101" pitchFamily="18" charset="-122"/>
                    <a:ea typeface="阿里巴巴普惠体 2.0 55 Regular" panose="00020600040101010101" pitchFamily="18" charset="-122"/>
                    <a:cs typeface="阿里巴巴普惠体 2.0 55 Regular" panose="00020600040101010101" pitchFamily="18" charset="-122"/>
                  </a:rPr>
                  <a:t>01</a:t>
                </a:r>
                <a:endParaRPr lang="zh-CN" altLang="en-US" sz="6600" b="1" dirty="0">
                  <a:solidFill>
                    <a:schemeClr val="accent1"/>
                  </a:solidFill>
                  <a:latin typeface="阿里巴巴普惠体 2.0 55 Regular" panose="00020600040101010101" pitchFamily="18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endParaRPr>
              </a:p>
            </p:txBody>
          </p:sp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84007090-FBD2-C394-D761-24FB7C84BAAA}"/>
                  </a:ext>
                </a:extLst>
              </p:cNvPr>
              <p:cNvSpPr txBox="1"/>
              <p:nvPr/>
            </p:nvSpPr>
            <p:spPr>
              <a:xfrm>
                <a:off x="2574063" y="1856766"/>
                <a:ext cx="2880721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4800" b="1" dirty="0">
                    <a:solidFill>
                      <a:schemeClr val="accent1"/>
                    </a:solidFill>
                    <a:latin typeface="阿里巴巴普惠体 2.0 55 Regular" panose="00020600040101010101" pitchFamily="18" charset="-122"/>
                    <a:ea typeface="阿里巴巴普惠体 2.0 55 Regular" panose="00020600040101010101" pitchFamily="18" charset="-122"/>
                    <a:cs typeface="阿里巴巴普惠体 2.0 55 Regular" panose="00020600040101010101" pitchFamily="18" charset="-122"/>
                  </a:rPr>
                  <a:t>项目概览</a:t>
                </a:r>
              </a:p>
            </p:txBody>
          </p:sp>
        </p:grpSp>
      </p:grpSp>
      <p:sp>
        <p:nvSpPr>
          <p:cNvPr id="19" name="文本框 18">
            <a:extLst>
              <a:ext uri="{FF2B5EF4-FFF2-40B4-BE49-F238E27FC236}">
                <a16:creationId xmlns:a16="http://schemas.microsoft.com/office/drawing/2014/main" id="{41B7B6D0-7CA0-DAC4-4D40-21540DBB9222}"/>
              </a:ext>
            </a:extLst>
          </p:cNvPr>
          <p:cNvSpPr txBox="1"/>
          <p:nvPr/>
        </p:nvSpPr>
        <p:spPr>
          <a:xfrm rot="16200000">
            <a:off x="-1243308" y="1827253"/>
            <a:ext cx="503230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600" b="1" dirty="0">
                <a:solidFill>
                  <a:srgbClr val="F7F4ED"/>
                </a:solidFill>
                <a:latin typeface="阿里巴巴普惠体 2.0 115 Black" panose="00020600040101010101" pitchFamily="18" charset="-122"/>
                <a:ea typeface="阿里巴巴普惠体 2.0 115 Black" panose="00020600040101010101" pitchFamily="18" charset="-122"/>
                <a:cs typeface="阿里巴巴普惠体 2.0 115 Black" panose="00020600040101010101" pitchFamily="18" charset="-122"/>
              </a:rPr>
              <a:t>CONTENTS</a:t>
            </a:r>
            <a:endParaRPr lang="zh-CN" altLang="en-US" sz="6600" b="1" dirty="0">
              <a:solidFill>
                <a:srgbClr val="F7F4ED"/>
              </a:solidFill>
              <a:latin typeface="阿里巴巴普惠体 2.0 115 Black" panose="00020600040101010101" pitchFamily="18" charset="-122"/>
              <a:ea typeface="阿里巴巴普惠体 2.0 115 Black" panose="00020600040101010101" pitchFamily="18" charset="-122"/>
              <a:cs typeface="阿里巴巴普惠体 2.0 115 Black" panose="00020600040101010101" pitchFamily="18" charset="-122"/>
            </a:endParaRPr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B5C92EA5-0756-E49B-3467-C62AD9CF65A7}"/>
              </a:ext>
            </a:extLst>
          </p:cNvPr>
          <p:cNvGrpSpPr/>
          <p:nvPr/>
        </p:nvGrpSpPr>
        <p:grpSpPr>
          <a:xfrm>
            <a:off x="6297501" y="4182850"/>
            <a:ext cx="3570492" cy="1811993"/>
            <a:chOff x="2574063" y="875770"/>
            <a:chExt cx="3570492" cy="1811993"/>
          </a:xfrm>
        </p:grpSpPr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09E03F37-90FB-FE89-2CD4-7DE8F774F967}"/>
                </a:ext>
              </a:extLst>
            </p:cNvPr>
            <p:cNvSpPr txBox="1"/>
            <p:nvPr/>
          </p:nvSpPr>
          <p:spPr>
            <a:xfrm>
              <a:off x="2574064" y="875770"/>
              <a:ext cx="1725038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6600" b="1" dirty="0">
                  <a:solidFill>
                    <a:schemeClr val="accent4"/>
                  </a:solidFill>
                  <a:latin typeface="阿里巴巴普惠体 2.0 55 Regular" panose="00020600040101010101" pitchFamily="18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rPr>
                <a:t>02</a:t>
              </a:r>
              <a:endParaRPr lang="zh-CN" altLang="en-US" sz="6600" b="1" dirty="0">
                <a:solidFill>
                  <a:schemeClr val="accent4"/>
                </a:solidFill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endParaRP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A9ADC4DD-8F16-B7BD-8003-81D9A7994E84}"/>
                </a:ext>
              </a:extLst>
            </p:cNvPr>
            <p:cNvSpPr txBox="1"/>
            <p:nvPr/>
          </p:nvSpPr>
          <p:spPr>
            <a:xfrm>
              <a:off x="2574063" y="1856766"/>
              <a:ext cx="357049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800" b="1" dirty="0">
                  <a:solidFill>
                    <a:schemeClr val="accent4"/>
                  </a:solidFill>
                  <a:latin typeface="阿里巴巴普惠体 2.0 55 Regular" panose="00020600040101010101" pitchFamily="18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rPr>
                <a:t>各阶段实现</a:t>
              </a:r>
            </a:p>
          </p:txBody>
        </p:sp>
      </p:grpSp>
      <p:sp>
        <p:nvSpPr>
          <p:cNvPr id="5" name="文本框 4">
            <a:extLst>
              <a:ext uri="{FF2B5EF4-FFF2-40B4-BE49-F238E27FC236}">
                <a16:creationId xmlns:a16="http://schemas.microsoft.com/office/drawing/2014/main" id="{EBBA8944-3F2A-EA5A-7853-21ECD5CC52FF}"/>
              </a:ext>
            </a:extLst>
          </p:cNvPr>
          <p:cNvSpPr txBox="1"/>
          <p:nvPr/>
        </p:nvSpPr>
        <p:spPr>
          <a:xfrm>
            <a:off x="7525199" y="120917"/>
            <a:ext cx="29091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rgbClr val="A595BA"/>
                </a:solidFill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2.1</a:t>
            </a:r>
            <a:r>
              <a:rPr lang="zh-CN" altLang="en-US" sz="3200" b="1" dirty="0">
                <a:solidFill>
                  <a:srgbClr val="A595BA"/>
                </a:solidFill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 词法分析</a:t>
            </a:r>
          </a:p>
        </p:txBody>
      </p: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CE0BA8D9-5F9E-63EA-638B-AD348BF36FB6}"/>
              </a:ext>
            </a:extLst>
          </p:cNvPr>
          <p:cNvGrpSpPr/>
          <p:nvPr/>
        </p:nvGrpSpPr>
        <p:grpSpPr>
          <a:xfrm>
            <a:off x="7528069" y="788661"/>
            <a:ext cx="2909134" cy="887268"/>
            <a:chOff x="7345187" y="1057606"/>
            <a:chExt cx="2909134" cy="887268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40F1A253-4051-26E1-E4FB-7604361B8E06}"/>
                </a:ext>
              </a:extLst>
            </p:cNvPr>
            <p:cNvSpPr txBox="1"/>
            <p:nvPr/>
          </p:nvSpPr>
          <p:spPr>
            <a:xfrm>
              <a:off x="7345187" y="1057606"/>
              <a:ext cx="290913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b="1" dirty="0">
                  <a:solidFill>
                    <a:srgbClr val="A595BA"/>
                  </a:solidFill>
                  <a:latin typeface="阿里巴巴普惠体 2.0 55 Regular" panose="00020600040101010101" pitchFamily="18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rPr>
                <a:t>2.2</a:t>
              </a:r>
              <a:r>
                <a:rPr lang="zh-CN" altLang="en-US" sz="3200" b="1" dirty="0">
                  <a:solidFill>
                    <a:srgbClr val="A595BA"/>
                  </a:solidFill>
                  <a:latin typeface="阿里巴巴普惠体 2.0 55 Regular" panose="00020600040101010101" pitchFamily="18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rPr>
                <a:t> 语法分析</a:t>
              </a: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B822F0EB-F537-076F-1B29-3A4C24820CC4}"/>
                </a:ext>
              </a:extLst>
            </p:cNvPr>
            <p:cNvSpPr txBox="1"/>
            <p:nvPr/>
          </p:nvSpPr>
          <p:spPr>
            <a:xfrm>
              <a:off x="8418114" y="1544764"/>
              <a:ext cx="156821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rgbClr val="A595BA"/>
                  </a:solidFill>
                  <a:latin typeface="阿里巴巴普惠体 2.0 55 Regular" panose="00020600040101010101" pitchFamily="18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rPr>
                <a:t>AST</a:t>
              </a:r>
              <a:r>
                <a:rPr lang="zh-CN" altLang="en-US" sz="2000" b="1" dirty="0">
                  <a:solidFill>
                    <a:srgbClr val="A595BA"/>
                  </a:solidFill>
                  <a:latin typeface="阿里巴巴普惠体 2.0 55 Regular" panose="00020600040101010101" pitchFamily="18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rPr>
                <a:t>可视化</a:t>
              </a:r>
            </a:p>
          </p:txBody>
        </p: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20F61075-062B-C8FE-3939-F62F371501B1}"/>
              </a:ext>
            </a:extLst>
          </p:cNvPr>
          <p:cNvGrpSpPr/>
          <p:nvPr/>
        </p:nvGrpSpPr>
        <p:grpSpPr>
          <a:xfrm>
            <a:off x="7507328" y="1823533"/>
            <a:ext cx="2927005" cy="1124486"/>
            <a:chOff x="7324446" y="1941871"/>
            <a:chExt cx="2927005" cy="1124486"/>
          </a:xfrm>
        </p:grpSpPr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78850C17-AD46-EEC8-D7F8-7C00DCA659E1}"/>
                </a:ext>
              </a:extLst>
            </p:cNvPr>
            <p:cNvSpPr txBox="1"/>
            <p:nvPr/>
          </p:nvSpPr>
          <p:spPr>
            <a:xfrm>
              <a:off x="7342317" y="1941871"/>
              <a:ext cx="290913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b="1" dirty="0">
                  <a:solidFill>
                    <a:srgbClr val="A595BA"/>
                  </a:solidFill>
                  <a:latin typeface="阿里巴巴普惠体 2.0 55 Regular" panose="00020600040101010101" pitchFamily="18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rPr>
                <a:t>2.3</a:t>
              </a:r>
              <a:r>
                <a:rPr lang="zh-CN" altLang="en-US" sz="3200" b="1" dirty="0">
                  <a:solidFill>
                    <a:srgbClr val="A595BA"/>
                  </a:solidFill>
                  <a:latin typeface="阿里巴巴普惠体 2.0 55 Regular" panose="00020600040101010101" pitchFamily="18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rPr>
                <a:t> 语义分析</a:t>
              </a: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AA774A98-2AEE-BC16-C223-1A351AC29351}"/>
                </a:ext>
              </a:extLst>
            </p:cNvPr>
            <p:cNvSpPr txBox="1"/>
            <p:nvPr/>
          </p:nvSpPr>
          <p:spPr>
            <a:xfrm>
              <a:off x="7324446" y="2481582"/>
              <a:ext cx="266188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b="1" dirty="0">
                  <a:solidFill>
                    <a:srgbClr val="A595BA"/>
                  </a:solidFill>
                  <a:latin typeface="阿里巴巴普惠体 2.0 55 Regular" panose="00020600040101010101" pitchFamily="18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rPr>
                <a:t>中间代码生成</a:t>
              </a:r>
            </a:p>
          </p:txBody>
        </p:sp>
      </p:grpSp>
      <p:sp>
        <p:nvSpPr>
          <p:cNvPr id="30" name="文本框 29">
            <a:extLst>
              <a:ext uri="{FF2B5EF4-FFF2-40B4-BE49-F238E27FC236}">
                <a16:creationId xmlns:a16="http://schemas.microsoft.com/office/drawing/2014/main" id="{D511752E-4FD2-6215-B9EA-CD62344A5020}"/>
              </a:ext>
            </a:extLst>
          </p:cNvPr>
          <p:cNvSpPr txBox="1"/>
          <p:nvPr/>
        </p:nvSpPr>
        <p:spPr>
          <a:xfrm>
            <a:off x="7409366" y="3116042"/>
            <a:ext cx="266188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3200" b="1" dirty="0">
                <a:solidFill>
                  <a:srgbClr val="A595BA"/>
                </a:solidFill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2.4</a:t>
            </a:r>
            <a:r>
              <a:rPr lang="zh-CN" altLang="en-US" sz="3200" b="1" dirty="0">
                <a:solidFill>
                  <a:srgbClr val="A595BA"/>
                </a:solidFill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 目标代码生成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43C3C787-F332-5810-A2ED-76072339916F}"/>
              </a:ext>
            </a:extLst>
          </p:cNvPr>
          <p:cNvSpPr txBox="1"/>
          <p:nvPr/>
        </p:nvSpPr>
        <p:spPr>
          <a:xfrm>
            <a:off x="7547593" y="3761224"/>
            <a:ext cx="14888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A595BA"/>
                </a:solidFill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与编译运行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5936D29A-820B-FB84-1C4C-F9AACB22B765}"/>
              </a:ext>
            </a:extLst>
          </p:cNvPr>
          <p:cNvSpPr txBox="1"/>
          <p:nvPr/>
        </p:nvSpPr>
        <p:spPr>
          <a:xfrm>
            <a:off x="4075561" y="1456656"/>
            <a:ext cx="13573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accent1"/>
                </a:solidFill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Preview</a:t>
            </a:r>
            <a:endParaRPr lang="zh-CN" altLang="en-US" sz="2000" b="1" dirty="0">
              <a:solidFill>
                <a:schemeClr val="accent1"/>
              </a:solidFill>
              <a:latin typeface="阿里巴巴普惠体 2.0 55 Regular" panose="00020600040101010101" pitchFamily="18" charset="-122"/>
              <a:ea typeface="阿里巴巴普惠体 2.0 55 Regular" panose="00020600040101010101" pitchFamily="18" charset="-122"/>
              <a:cs typeface="阿里巴巴普惠体 2.0 55 Regular" panose="00020600040101010101" pitchFamily="18" charset="-122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199201EF-B604-F674-6C6A-4D463E4C5841}"/>
              </a:ext>
            </a:extLst>
          </p:cNvPr>
          <p:cNvSpPr txBox="1"/>
          <p:nvPr/>
        </p:nvSpPr>
        <p:spPr>
          <a:xfrm>
            <a:off x="7489453" y="4742568"/>
            <a:ext cx="22375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C295BA"/>
                </a:solidFill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Implementation</a:t>
            </a:r>
            <a:endParaRPr lang="zh-CN" altLang="en-US" sz="2000" b="1" dirty="0">
              <a:solidFill>
                <a:srgbClr val="C295BA"/>
              </a:solidFill>
              <a:latin typeface="阿里巴巴普惠体 2.0 55 Regular" panose="00020600040101010101" pitchFamily="18" charset="-122"/>
              <a:ea typeface="阿里巴巴普惠体 2.0 55 Regular" panose="00020600040101010101" pitchFamily="18" charset="-122"/>
              <a:cs typeface="阿里巴巴普惠体 2.0 55 Regular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188388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7ED3A1FE-E661-C6C6-D7DF-D9FDD320F6C3}"/>
              </a:ext>
            </a:extLst>
          </p:cNvPr>
          <p:cNvCxnSpPr>
            <a:cxnSpLocks/>
          </p:cNvCxnSpPr>
          <p:nvPr/>
        </p:nvCxnSpPr>
        <p:spPr>
          <a:xfrm>
            <a:off x="617823" y="6347323"/>
            <a:ext cx="5261610" cy="0"/>
          </a:xfrm>
          <a:prstGeom prst="line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CBD1A5A4-E5F6-F477-5353-8456A4A620DD}"/>
              </a:ext>
            </a:extLst>
          </p:cNvPr>
          <p:cNvSpPr txBox="1"/>
          <p:nvPr/>
        </p:nvSpPr>
        <p:spPr>
          <a:xfrm>
            <a:off x="532881" y="949210"/>
            <a:ext cx="63505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chemeClr val="accent1"/>
                </a:solidFill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2.3</a:t>
            </a:r>
            <a:r>
              <a:rPr lang="zh-CN" altLang="en-US" sz="3600" b="1" dirty="0">
                <a:solidFill>
                  <a:schemeClr val="accent1"/>
                </a:solidFill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 语义分析 </a:t>
            </a:r>
            <a:r>
              <a:rPr lang="en-US" altLang="zh-CN" sz="3600" b="1" dirty="0">
                <a:solidFill>
                  <a:schemeClr val="accent1"/>
                </a:solidFill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&amp;</a:t>
            </a:r>
            <a:r>
              <a:rPr lang="zh-CN" altLang="en-US" sz="3600" b="1" dirty="0">
                <a:solidFill>
                  <a:schemeClr val="accent1"/>
                </a:solidFill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 </a:t>
            </a:r>
            <a:r>
              <a:rPr lang="en-US" altLang="zh-CN" sz="3600" b="1" dirty="0">
                <a:solidFill>
                  <a:schemeClr val="accent1"/>
                </a:solidFill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IR</a:t>
            </a:r>
            <a:r>
              <a:rPr lang="zh-CN" altLang="en-US" sz="3600" b="1" dirty="0">
                <a:solidFill>
                  <a:schemeClr val="accent1"/>
                </a:solidFill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 生成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5203B274-7734-BBF5-7235-A4C794C9A874}"/>
              </a:ext>
            </a:extLst>
          </p:cNvPr>
          <p:cNvSpPr/>
          <p:nvPr/>
        </p:nvSpPr>
        <p:spPr>
          <a:xfrm>
            <a:off x="617822" y="5660571"/>
            <a:ext cx="3966877" cy="28932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55 Regular" panose="00020600040101010101" pitchFamily="18" charset="-122"/>
              <a:ea typeface="阿里巴巴普惠体 2.0 55 Regular" panose="00020600040101010101" pitchFamily="18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AC633CEB-0C76-E388-94E2-63517377B0B7}"/>
              </a:ext>
            </a:extLst>
          </p:cNvPr>
          <p:cNvSpPr txBox="1"/>
          <p:nvPr/>
        </p:nvSpPr>
        <p:spPr>
          <a:xfrm>
            <a:off x="801654" y="5426691"/>
            <a:ext cx="37830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阿里巴巴普惠体 2.0 115 Black" panose="00020600040101010101" pitchFamily="18" charset="-122"/>
                <a:ea typeface="阿里巴巴普惠体 2.0 115 Black" panose="00020600040101010101" pitchFamily="18" charset="-122"/>
                <a:cs typeface="阿里巴巴普惠体 2.0 115 Black" panose="00020600040101010101" pitchFamily="18" charset="-122"/>
              </a:rPr>
              <a:t>函数 </a:t>
            </a:r>
            <a:r>
              <a:rPr lang="en-US" altLang="zh-CN" sz="28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阿里巴巴普惠体 2.0 115 Black" panose="00020600040101010101" pitchFamily="18" charset="-122"/>
                <a:ea typeface="阿里巴巴普惠体 2.0 115 Black" panose="00020600040101010101" pitchFamily="18" charset="-122"/>
                <a:cs typeface="阿里巴巴普惠体 2.0 115 Black" panose="00020600040101010101" pitchFamily="18" charset="-122"/>
              </a:rPr>
              <a:t>&amp;</a:t>
            </a:r>
            <a:r>
              <a:rPr lang="zh-CN" altLang="en-US" sz="28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阿里巴巴普惠体 2.0 115 Black" panose="00020600040101010101" pitchFamily="18" charset="-122"/>
                <a:ea typeface="阿里巴巴普惠体 2.0 115 Black" panose="00020600040101010101" pitchFamily="18" charset="-122"/>
                <a:cs typeface="阿里巴巴普惠体 2.0 115 Black" panose="00020600040101010101" pitchFamily="18" charset="-122"/>
              </a:rPr>
              <a:t> 分支结构处理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0AF391A-DE07-3647-229B-12C6A02A4099}"/>
              </a:ext>
            </a:extLst>
          </p:cNvPr>
          <p:cNvSpPr txBox="1"/>
          <p:nvPr/>
        </p:nvSpPr>
        <p:spPr>
          <a:xfrm>
            <a:off x="532881" y="1829421"/>
            <a:ext cx="16642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accent1"/>
                </a:solidFill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函数定义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2FE4637F-76D7-F69A-9305-0568CA83FC4C}"/>
              </a:ext>
            </a:extLst>
          </p:cNvPr>
          <p:cNvSpPr txBox="1"/>
          <p:nvPr/>
        </p:nvSpPr>
        <p:spPr>
          <a:xfrm>
            <a:off x="6414640" y="1849291"/>
            <a:ext cx="19165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accent1"/>
                </a:solidFill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IF-ELSE</a:t>
            </a:r>
            <a:r>
              <a:rPr lang="zh-CN" altLang="en-US" sz="2000" b="1" dirty="0">
                <a:solidFill>
                  <a:schemeClr val="accent1"/>
                </a:solidFill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 结构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554FD07-0059-D52F-2D88-8E6D7F4F0E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4640" y="2431994"/>
            <a:ext cx="4467555" cy="401277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765A139-5327-3DBD-6425-5C2879CE54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30" y="2431994"/>
            <a:ext cx="3220539" cy="2775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1815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7ED3A1FE-E661-C6C6-D7DF-D9FDD320F6C3}"/>
              </a:ext>
            </a:extLst>
          </p:cNvPr>
          <p:cNvCxnSpPr>
            <a:cxnSpLocks/>
          </p:cNvCxnSpPr>
          <p:nvPr/>
        </p:nvCxnSpPr>
        <p:spPr>
          <a:xfrm>
            <a:off x="617823" y="6347323"/>
            <a:ext cx="5261610" cy="0"/>
          </a:xfrm>
          <a:prstGeom prst="line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CBD1A5A4-E5F6-F477-5353-8456A4A620DD}"/>
              </a:ext>
            </a:extLst>
          </p:cNvPr>
          <p:cNvSpPr txBox="1"/>
          <p:nvPr/>
        </p:nvSpPr>
        <p:spPr>
          <a:xfrm>
            <a:off x="532881" y="949210"/>
            <a:ext cx="63505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chemeClr val="accent1"/>
                </a:solidFill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2.3</a:t>
            </a:r>
            <a:r>
              <a:rPr lang="zh-CN" altLang="en-US" sz="3600" b="1" dirty="0">
                <a:solidFill>
                  <a:schemeClr val="accent1"/>
                </a:solidFill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 语义分析 </a:t>
            </a:r>
            <a:r>
              <a:rPr lang="en-US" altLang="zh-CN" sz="3600" b="1" dirty="0">
                <a:solidFill>
                  <a:schemeClr val="accent1"/>
                </a:solidFill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&amp;</a:t>
            </a:r>
            <a:r>
              <a:rPr lang="zh-CN" altLang="en-US" sz="3600" b="1" dirty="0">
                <a:solidFill>
                  <a:schemeClr val="accent1"/>
                </a:solidFill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 </a:t>
            </a:r>
            <a:r>
              <a:rPr lang="en-US" altLang="zh-CN" sz="3600" b="1" dirty="0">
                <a:solidFill>
                  <a:schemeClr val="accent1"/>
                </a:solidFill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IR</a:t>
            </a:r>
            <a:r>
              <a:rPr lang="zh-CN" altLang="en-US" sz="3600" b="1" dirty="0">
                <a:solidFill>
                  <a:schemeClr val="accent1"/>
                </a:solidFill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 生成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5203B274-7734-BBF5-7235-A4C794C9A874}"/>
              </a:ext>
            </a:extLst>
          </p:cNvPr>
          <p:cNvSpPr/>
          <p:nvPr/>
        </p:nvSpPr>
        <p:spPr>
          <a:xfrm>
            <a:off x="617822" y="5660571"/>
            <a:ext cx="3598577" cy="2893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55 Regular" panose="00020600040101010101" pitchFamily="18" charset="-122"/>
              <a:ea typeface="阿里巴巴普惠体 2.0 55 Regular" panose="00020600040101010101" pitchFamily="18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AC633CEB-0C76-E388-94E2-63517377B0B7}"/>
              </a:ext>
            </a:extLst>
          </p:cNvPr>
          <p:cNvSpPr txBox="1"/>
          <p:nvPr/>
        </p:nvSpPr>
        <p:spPr>
          <a:xfrm>
            <a:off x="801655" y="5426691"/>
            <a:ext cx="25257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阿里巴巴普惠体 2.0 115 Black" panose="00020600040101010101" pitchFamily="18" charset="-122"/>
                <a:ea typeface="阿里巴巴普惠体 2.0 115 Black" panose="00020600040101010101" pitchFamily="18" charset="-122"/>
                <a:cs typeface="阿里巴巴普惠体 2.0 115 Black" panose="00020600040101010101" pitchFamily="18" charset="-122"/>
              </a:rPr>
              <a:t>循环结构处理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0AF391A-DE07-3647-229B-12C6A02A4099}"/>
              </a:ext>
            </a:extLst>
          </p:cNvPr>
          <p:cNvSpPr txBox="1"/>
          <p:nvPr/>
        </p:nvSpPr>
        <p:spPr>
          <a:xfrm>
            <a:off x="532881" y="1829421"/>
            <a:ext cx="16642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accent1"/>
                </a:solidFill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WHILE</a:t>
            </a:r>
            <a:r>
              <a:rPr lang="zh-CN" altLang="en-US" sz="2000" b="1" dirty="0">
                <a:solidFill>
                  <a:schemeClr val="accent1"/>
                </a:solidFill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 循环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63C7001-D67A-9CFA-B471-BE8E667DD5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881" y="2503152"/>
            <a:ext cx="5059595" cy="264991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5672DC16-AC3F-BDC7-110D-6C1CC3809D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4640" y="2503152"/>
            <a:ext cx="5159537" cy="4129555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2FE4637F-76D7-F69A-9305-0568CA83FC4C}"/>
              </a:ext>
            </a:extLst>
          </p:cNvPr>
          <p:cNvSpPr txBox="1"/>
          <p:nvPr/>
        </p:nvSpPr>
        <p:spPr>
          <a:xfrm>
            <a:off x="6414640" y="1849291"/>
            <a:ext cx="16642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accent1"/>
                </a:solidFill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FOR</a:t>
            </a:r>
            <a:r>
              <a:rPr lang="zh-CN" altLang="en-US" sz="2000" b="1" dirty="0">
                <a:solidFill>
                  <a:schemeClr val="accent1"/>
                </a:solidFill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 循环</a:t>
            </a:r>
          </a:p>
        </p:txBody>
      </p:sp>
    </p:spTree>
    <p:extLst>
      <p:ext uri="{BB962C8B-B14F-4D97-AF65-F5344CB8AC3E}">
        <p14:creationId xmlns:p14="http://schemas.microsoft.com/office/powerpoint/2010/main" val="30010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组合 40">
            <a:extLst>
              <a:ext uri="{FF2B5EF4-FFF2-40B4-BE49-F238E27FC236}">
                <a16:creationId xmlns:a16="http://schemas.microsoft.com/office/drawing/2014/main" id="{190FBE5A-54CE-F44A-FC9A-DEC3B42A248E}"/>
              </a:ext>
            </a:extLst>
          </p:cNvPr>
          <p:cNvGrpSpPr/>
          <p:nvPr/>
        </p:nvGrpSpPr>
        <p:grpSpPr>
          <a:xfrm>
            <a:off x="0" y="2635885"/>
            <a:ext cx="10092450" cy="3060925"/>
            <a:chOff x="0" y="2635885"/>
            <a:chExt cx="10092450" cy="3060925"/>
          </a:xfrm>
        </p:grpSpPr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D79C7813-FFE5-25FB-D7A0-F84C2A1EF203}"/>
                </a:ext>
              </a:extLst>
            </p:cNvPr>
            <p:cNvGrpSpPr/>
            <p:nvPr/>
          </p:nvGrpSpPr>
          <p:grpSpPr>
            <a:xfrm>
              <a:off x="0" y="2635885"/>
              <a:ext cx="8470264" cy="735330"/>
              <a:chOff x="0" y="2578735"/>
              <a:chExt cx="8470264" cy="735330"/>
            </a:xfrm>
          </p:grpSpPr>
          <p:cxnSp>
            <p:nvCxnSpPr>
              <p:cNvPr id="23" name="直接连接符 22">
                <a:extLst>
                  <a:ext uri="{FF2B5EF4-FFF2-40B4-BE49-F238E27FC236}">
                    <a16:creationId xmlns:a16="http://schemas.microsoft.com/office/drawing/2014/main" id="{574E3E77-1956-C185-935C-135CCB82452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0" y="2933065"/>
                <a:ext cx="8001000" cy="0"/>
              </a:xfrm>
              <a:prstGeom prst="line">
                <a:avLst/>
              </a:prstGeom>
              <a:ln w="19050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1" name="组合 20">
                <a:extLst>
                  <a:ext uri="{FF2B5EF4-FFF2-40B4-BE49-F238E27FC236}">
                    <a16:creationId xmlns:a16="http://schemas.microsoft.com/office/drawing/2014/main" id="{1960FDD5-76B7-58AC-A9E9-D7E4468D5160}"/>
                  </a:ext>
                </a:extLst>
              </p:cNvPr>
              <p:cNvGrpSpPr/>
              <p:nvPr/>
            </p:nvGrpSpPr>
            <p:grpSpPr>
              <a:xfrm>
                <a:off x="518592" y="2578735"/>
                <a:ext cx="7951672" cy="735330"/>
                <a:chOff x="1843519" y="2395855"/>
                <a:chExt cx="7951672" cy="735330"/>
              </a:xfrm>
            </p:grpSpPr>
            <p:pic>
              <p:nvPicPr>
                <p:cNvPr id="20" name="图片 19">
                  <a:extLst>
                    <a:ext uri="{FF2B5EF4-FFF2-40B4-BE49-F238E27FC236}">
                      <a16:creationId xmlns:a16="http://schemas.microsoft.com/office/drawing/2014/main" id="{B3D5BAA2-F54B-B302-0BF2-D9F50BDB84B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>
                <a:xfrm>
                  <a:off x="4170521" y="2395855"/>
                  <a:ext cx="708660" cy="708660"/>
                </a:xfrm>
                <a:custGeom>
                  <a:avLst/>
                  <a:gdLst>
                    <a:gd name="connsiteX0" fmla="*/ 354330 w 708660"/>
                    <a:gd name="connsiteY0" fmla="*/ 0 h 708660"/>
                    <a:gd name="connsiteX1" fmla="*/ 708660 w 708660"/>
                    <a:gd name="connsiteY1" fmla="*/ 354330 h 708660"/>
                    <a:gd name="connsiteX2" fmla="*/ 354330 w 708660"/>
                    <a:gd name="connsiteY2" fmla="*/ 708660 h 708660"/>
                    <a:gd name="connsiteX3" fmla="*/ 0 w 708660"/>
                    <a:gd name="connsiteY3" fmla="*/ 354330 h 708660"/>
                    <a:gd name="connsiteX4" fmla="*/ 354330 w 708660"/>
                    <a:gd name="connsiteY4" fmla="*/ 0 h 7086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08660" h="708660">
                      <a:moveTo>
                        <a:pt x="354330" y="0"/>
                      </a:moveTo>
                      <a:cubicBezTo>
                        <a:pt x="550021" y="0"/>
                        <a:pt x="708660" y="158639"/>
                        <a:pt x="708660" y="354330"/>
                      </a:cubicBezTo>
                      <a:cubicBezTo>
                        <a:pt x="708660" y="550021"/>
                        <a:pt x="550021" y="708660"/>
                        <a:pt x="354330" y="708660"/>
                      </a:cubicBezTo>
                      <a:cubicBezTo>
                        <a:pt x="158639" y="708660"/>
                        <a:pt x="0" y="550021"/>
                        <a:pt x="0" y="354330"/>
                      </a:cubicBezTo>
                      <a:cubicBezTo>
                        <a:pt x="0" y="158639"/>
                        <a:pt x="158639" y="0"/>
                        <a:pt x="354330" y="0"/>
                      </a:cubicBezTo>
                      <a:close/>
                    </a:path>
                  </a:pathLst>
                </a:custGeom>
              </p:spPr>
            </p:pic>
            <p:pic>
              <p:nvPicPr>
                <p:cNvPr id="19" name="图片 18">
                  <a:extLst>
                    <a:ext uri="{FF2B5EF4-FFF2-40B4-BE49-F238E27FC236}">
                      <a16:creationId xmlns:a16="http://schemas.microsoft.com/office/drawing/2014/main" id="{74A55E32-9E1D-0C2E-8599-EBBB2E654E1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>
                <a:xfrm>
                  <a:off x="6628526" y="2422525"/>
                  <a:ext cx="708660" cy="708660"/>
                </a:xfrm>
                <a:custGeom>
                  <a:avLst/>
                  <a:gdLst>
                    <a:gd name="connsiteX0" fmla="*/ 354330 w 708660"/>
                    <a:gd name="connsiteY0" fmla="*/ 0 h 708660"/>
                    <a:gd name="connsiteX1" fmla="*/ 708660 w 708660"/>
                    <a:gd name="connsiteY1" fmla="*/ 354330 h 708660"/>
                    <a:gd name="connsiteX2" fmla="*/ 354330 w 708660"/>
                    <a:gd name="connsiteY2" fmla="*/ 708660 h 708660"/>
                    <a:gd name="connsiteX3" fmla="*/ 0 w 708660"/>
                    <a:gd name="connsiteY3" fmla="*/ 354330 h 708660"/>
                    <a:gd name="connsiteX4" fmla="*/ 354330 w 708660"/>
                    <a:gd name="connsiteY4" fmla="*/ 0 h 7086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08660" h="708660">
                      <a:moveTo>
                        <a:pt x="354330" y="0"/>
                      </a:moveTo>
                      <a:cubicBezTo>
                        <a:pt x="550021" y="0"/>
                        <a:pt x="708660" y="158639"/>
                        <a:pt x="708660" y="354330"/>
                      </a:cubicBezTo>
                      <a:cubicBezTo>
                        <a:pt x="708660" y="550021"/>
                        <a:pt x="550021" y="708660"/>
                        <a:pt x="354330" y="708660"/>
                      </a:cubicBezTo>
                      <a:cubicBezTo>
                        <a:pt x="158639" y="708660"/>
                        <a:pt x="0" y="550021"/>
                        <a:pt x="0" y="354330"/>
                      </a:cubicBezTo>
                      <a:cubicBezTo>
                        <a:pt x="0" y="158639"/>
                        <a:pt x="158639" y="0"/>
                        <a:pt x="354330" y="0"/>
                      </a:cubicBezTo>
                      <a:close/>
                    </a:path>
                  </a:pathLst>
                </a:custGeom>
              </p:spPr>
            </p:pic>
            <p:pic>
              <p:nvPicPr>
                <p:cNvPr id="18" name="图片 17">
                  <a:extLst>
                    <a:ext uri="{FF2B5EF4-FFF2-40B4-BE49-F238E27FC236}">
                      <a16:creationId xmlns:a16="http://schemas.microsoft.com/office/drawing/2014/main" id="{44395967-58DE-347A-1629-C2EF31736CC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>
                <a:xfrm>
                  <a:off x="9086531" y="2395855"/>
                  <a:ext cx="708660" cy="708660"/>
                </a:xfrm>
                <a:custGeom>
                  <a:avLst/>
                  <a:gdLst>
                    <a:gd name="connsiteX0" fmla="*/ 354330 w 708660"/>
                    <a:gd name="connsiteY0" fmla="*/ 0 h 708660"/>
                    <a:gd name="connsiteX1" fmla="*/ 708660 w 708660"/>
                    <a:gd name="connsiteY1" fmla="*/ 354330 h 708660"/>
                    <a:gd name="connsiteX2" fmla="*/ 354330 w 708660"/>
                    <a:gd name="connsiteY2" fmla="*/ 708660 h 708660"/>
                    <a:gd name="connsiteX3" fmla="*/ 0 w 708660"/>
                    <a:gd name="connsiteY3" fmla="*/ 354330 h 708660"/>
                    <a:gd name="connsiteX4" fmla="*/ 354330 w 708660"/>
                    <a:gd name="connsiteY4" fmla="*/ 0 h 7086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08660" h="708660">
                      <a:moveTo>
                        <a:pt x="354330" y="0"/>
                      </a:moveTo>
                      <a:cubicBezTo>
                        <a:pt x="550021" y="0"/>
                        <a:pt x="708660" y="158639"/>
                        <a:pt x="708660" y="354330"/>
                      </a:cubicBezTo>
                      <a:cubicBezTo>
                        <a:pt x="708660" y="550021"/>
                        <a:pt x="550021" y="708660"/>
                        <a:pt x="354330" y="708660"/>
                      </a:cubicBezTo>
                      <a:cubicBezTo>
                        <a:pt x="158639" y="708660"/>
                        <a:pt x="0" y="550021"/>
                        <a:pt x="0" y="354330"/>
                      </a:cubicBezTo>
                      <a:cubicBezTo>
                        <a:pt x="0" y="158639"/>
                        <a:pt x="158639" y="0"/>
                        <a:pt x="354330" y="0"/>
                      </a:cubicBezTo>
                      <a:close/>
                    </a:path>
                  </a:pathLst>
                </a:custGeom>
              </p:spPr>
            </p:pic>
            <p:pic>
              <p:nvPicPr>
                <p:cNvPr id="16" name="图片 15">
                  <a:extLst>
                    <a:ext uri="{FF2B5EF4-FFF2-40B4-BE49-F238E27FC236}">
                      <a16:creationId xmlns:a16="http://schemas.microsoft.com/office/drawing/2014/main" id="{149F494C-4B2C-F149-6CAE-7A6B32E0F58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>
                <a:xfrm>
                  <a:off x="1843519" y="2399685"/>
                  <a:ext cx="708660" cy="708660"/>
                </a:xfrm>
                <a:custGeom>
                  <a:avLst/>
                  <a:gdLst>
                    <a:gd name="connsiteX0" fmla="*/ 354330 w 708660"/>
                    <a:gd name="connsiteY0" fmla="*/ 0 h 708660"/>
                    <a:gd name="connsiteX1" fmla="*/ 708660 w 708660"/>
                    <a:gd name="connsiteY1" fmla="*/ 354330 h 708660"/>
                    <a:gd name="connsiteX2" fmla="*/ 354330 w 708660"/>
                    <a:gd name="connsiteY2" fmla="*/ 708660 h 708660"/>
                    <a:gd name="connsiteX3" fmla="*/ 0 w 708660"/>
                    <a:gd name="connsiteY3" fmla="*/ 354330 h 708660"/>
                    <a:gd name="connsiteX4" fmla="*/ 354330 w 708660"/>
                    <a:gd name="connsiteY4" fmla="*/ 0 h 7086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08660" h="708660">
                      <a:moveTo>
                        <a:pt x="354330" y="0"/>
                      </a:moveTo>
                      <a:cubicBezTo>
                        <a:pt x="550021" y="0"/>
                        <a:pt x="708660" y="158639"/>
                        <a:pt x="708660" y="354330"/>
                      </a:cubicBezTo>
                      <a:cubicBezTo>
                        <a:pt x="708660" y="550021"/>
                        <a:pt x="550021" y="708660"/>
                        <a:pt x="354330" y="708660"/>
                      </a:cubicBezTo>
                      <a:cubicBezTo>
                        <a:pt x="158639" y="708660"/>
                        <a:pt x="0" y="550021"/>
                        <a:pt x="0" y="354330"/>
                      </a:cubicBezTo>
                      <a:cubicBezTo>
                        <a:pt x="0" y="158639"/>
                        <a:pt x="158639" y="0"/>
                        <a:pt x="354330" y="0"/>
                      </a:cubicBezTo>
                      <a:close/>
                    </a:path>
                  </a:pathLst>
                </a:custGeom>
              </p:spPr>
            </p:pic>
          </p:grpSp>
        </p:grp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9D2DCE18-5CEF-ED20-EEFC-31C1FAAF686F}"/>
                </a:ext>
              </a:extLst>
            </p:cNvPr>
            <p:cNvSpPr txBox="1"/>
            <p:nvPr/>
          </p:nvSpPr>
          <p:spPr>
            <a:xfrm>
              <a:off x="413942" y="3513456"/>
              <a:ext cx="2221705" cy="15261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accent1"/>
                  </a:solidFill>
                  <a:latin typeface="阿里巴巴普惠体 2.0 55 Regular" panose="00020600040101010101" pitchFamily="18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rPr>
                <a:t>在项目根路径下执行 </a:t>
              </a:r>
              <a:r>
                <a:rPr lang="en-US" altLang="zh-CN" sz="1600" dirty="0">
                  <a:solidFill>
                    <a:schemeClr val="accent1"/>
                  </a:solidFill>
                  <a:latin typeface="Courier" pitchFamily="2" charset="0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rPr>
                <a:t>make</a:t>
              </a:r>
              <a:r>
                <a:rPr lang="zh-CN" altLang="en-US" sz="1600" dirty="0">
                  <a:solidFill>
                    <a:schemeClr val="accent1"/>
                  </a:solidFill>
                  <a:latin typeface="Courier" pitchFamily="2" charset="0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rPr>
                <a:t> </a:t>
              </a:r>
              <a:r>
                <a:rPr lang="en-US" altLang="zh-CN" sz="1600" dirty="0">
                  <a:solidFill>
                    <a:schemeClr val="accent1"/>
                  </a:solidFill>
                  <a:latin typeface="Courier" pitchFamily="2" charset="0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rPr>
                <a:t>all</a:t>
              </a:r>
            </a:p>
            <a:p>
              <a:pPr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accent1"/>
                  </a:solidFill>
                  <a:latin typeface="阿里巴巴普惠体 2.0 55 Regular" panose="00020600040101010101" pitchFamily="18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rPr>
                <a:t>即可在 </a:t>
              </a:r>
              <a:r>
                <a:rPr lang="en-US" altLang="zh-CN" sz="1600" dirty="0">
                  <a:solidFill>
                    <a:schemeClr val="accent1"/>
                  </a:solidFill>
                  <a:latin typeface="阿里巴巴普惠体 2.0 55 Regular" panose="00020600040101010101" pitchFamily="18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rPr>
                <a:t>/build</a:t>
              </a:r>
              <a:r>
                <a:rPr lang="zh-CN" altLang="en-US" sz="1600" dirty="0">
                  <a:solidFill>
                    <a:schemeClr val="accent1"/>
                  </a:solidFill>
                  <a:latin typeface="阿里巴巴普惠体 2.0 55 Regular" panose="00020600040101010101" pitchFamily="18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rPr>
                <a:t> 路径下</a:t>
              </a:r>
              <a:endParaRPr lang="en-US" altLang="zh-CN" sz="1600" dirty="0">
                <a:solidFill>
                  <a:schemeClr val="accent1"/>
                </a:solidFill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accent1"/>
                  </a:solidFill>
                  <a:latin typeface="阿里巴巴普惠体 2.0 55 Regular" panose="00020600040101010101" pitchFamily="18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rPr>
                <a:t>构建 </a:t>
              </a:r>
              <a:r>
                <a:rPr lang="en-US" altLang="zh-CN" sz="1600" dirty="0">
                  <a:solidFill>
                    <a:schemeClr val="accent1"/>
                  </a:solidFill>
                  <a:latin typeface="阿里巴巴普惠体 2.0 55 Regular" panose="00020600040101010101" pitchFamily="18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rPr>
                <a:t>Compiler</a:t>
              </a:r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660D6A86-690C-6F57-A2E7-6126A798563B}"/>
                </a:ext>
              </a:extLst>
            </p:cNvPr>
            <p:cNvSpPr txBox="1"/>
            <p:nvPr/>
          </p:nvSpPr>
          <p:spPr>
            <a:xfrm>
              <a:off x="2736453" y="3513455"/>
              <a:ext cx="2755106" cy="15261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accent1"/>
                  </a:solidFill>
                  <a:latin typeface="阿里巴巴普惠体 2.0 55 Regular" panose="00020600040101010101" pitchFamily="18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rPr>
                <a:t>使用</a:t>
              </a:r>
              <a:endParaRPr lang="en-US" altLang="zh-CN" sz="1600" dirty="0">
                <a:solidFill>
                  <a:schemeClr val="accent1"/>
                </a:solidFill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1600" dirty="0">
                  <a:solidFill>
                    <a:schemeClr val="accent1"/>
                  </a:solidFill>
                  <a:latin typeface="Courier" pitchFamily="2" charset="0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rPr>
                <a:t>cat</a:t>
              </a:r>
              <a:r>
                <a:rPr lang="zh-CN" altLang="en-US" sz="1600" dirty="0">
                  <a:solidFill>
                    <a:schemeClr val="accent1"/>
                  </a:solidFill>
                  <a:latin typeface="Courier" pitchFamily="2" charset="0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rPr>
                <a:t> </a:t>
              </a:r>
              <a:r>
                <a:rPr lang="en-US" altLang="zh-CN" sz="1600" dirty="0" err="1">
                  <a:solidFill>
                    <a:schemeClr val="accent1"/>
                  </a:solidFill>
                  <a:latin typeface="Courier" pitchFamily="2" charset="0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rPr>
                <a:t>srcFile.c</a:t>
              </a:r>
              <a:r>
                <a:rPr lang="en-US" altLang="zh-CN" sz="1600" dirty="0">
                  <a:solidFill>
                    <a:schemeClr val="accent1"/>
                  </a:solidFill>
                  <a:latin typeface="Courier" pitchFamily="2" charset="0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rPr>
                <a:t> | 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1600" dirty="0">
                  <a:solidFill>
                    <a:schemeClr val="accent1"/>
                  </a:solidFill>
                  <a:latin typeface="Courier" pitchFamily="2" charset="0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rPr>
                <a:t>Compiler &gt; </a:t>
              </a:r>
              <a:r>
                <a:rPr lang="en-US" altLang="zh-CN" sz="1600" dirty="0" err="1">
                  <a:solidFill>
                    <a:schemeClr val="accent1"/>
                  </a:solidFill>
                  <a:latin typeface="Courier" pitchFamily="2" charset="0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rPr>
                <a:t>output.ll</a:t>
              </a:r>
              <a:endParaRPr lang="en-US" altLang="zh-CN" sz="1600" dirty="0">
                <a:solidFill>
                  <a:schemeClr val="accent1"/>
                </a:solidFill>
                <a:latin typeface="Courier" pitchFamily="2" charset="0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accent1"/>
                  </a:solidFill>
                  <a:latin typeface="阿里巴巴普惠体 2.0 55 Regular" panose="00020600040101010101" pitchFamily="18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rPr>
                <a:t>指令即可生成 </a:t>
              </a:r>
              <a:r>
                <a:rPr lang="en-US" altLang="zh-CN" sz="1600" dirty="0">
                  <a:solidFill>
                    <a:schemeClr val="accent1"/>
                  </a:solidFill>
                  <a:latin typeface="阿里巴巴普惠体 2.0 55 Regular" panose="00020600040101010101" pitchFamily="18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rPr>
                <a:t>LLVM</a:t>
              </a:r>
              <a:r>
                <a:rPr lang="zh-CN" altLang="en-US" sz="1600" dirty="0">
                  <a:solidFill>
                    <a:schemeClr val="accent1"/>
                  </a:solidFill>
                  <a:latin typeface="阿里巴巴普惠体 2.0 55 Regular" panose="00020600040101010101" pitchFamily="18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rPr>
                <a:t> </a:t>
              </a:r>
              <a:r>
                <a:rPr lang="en-US" altLang="zh-CN" sz="1600" dirty="0">
                  <a:solidFill>
                    <a:schemeClr val="accent1"/>
                  </a:solidFill>
                  <a:latin typeface="阿里巴巴普惠体 2.0 55 Regular" panose="00020600040101010101" pitchFamily="18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rPr>
                <a:t>IR</a:t>
              </a:r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99C0AFAB-ACAB-71AA-4F6C-3B34D3914996}"/>
                </a:ext>
              </a:extLst>
            </p:cNvPr>
            <p:cNvSpPr txBox="1"/>
            <p:nvPr/>
          </p:nvSpPr>
          <p:spPr>
            <a:xfrm>
              <a:off x="5303599" y="3513455"/>
              <a:ext cx="2221706" cy="21833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accent1"/>
                  </a:solidFill>
                  <a:latin typeface="阿里巴巴普惠体 2.0 55 Regular" panose="00020600040101010101" pitchFamily="18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rPr>
                <a:t>使用</a:t>
              </a:r>
              <a:endParaRPr lang="en-US" altLang="zh-CN" sz="1600" dirty="0">
                <a:solidFill>
                  <a:schemeClr val="accent1"/>
                </a:solidFill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1600" dirty="0" err="1">
                  <a:solidFill>
                    <a:schemeClr val="accent1"/>
                  </a:solidFill>
                  <a:latin typeface="Courier" pitchFamily="2" charset="0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rPr>
                <a:t>llvm</a:t>
              </a:r>
              <a:r>
                <a:rPr lang="en-US" altLang="zh-CN" sz="1600" dirty="0">
                  <a:solidFill>
                    <a:schemeClr val="accent1"/>
                  </a:solidFill>
                  <a:latin typeface="Courier" pitchFamily="2" charset="0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rPr>
                <a:t>-as </a:t>
              </a:r>
              <a:r>
                <a:rPr lang="en-US" altLang="zh-CN" sz="1600" dirty="0" err="1">
                  <a:solidFill>
                    <a:schemeClr val="accent1"/>
                  </a:solidFill>
                  <a:latin typeface="Courier" pitchFamily="2" charset="0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rPr>
                <a:t>XXX.ll</a:t>
              </a:r>
              <a:endParaRPr lang="en-US" altLang="zh-CN" sz="1600" dirty="0">
                <a:solidFill>
                  <a:schemeClr val="accent1"/>
                </a:solidFill>
                <a:latin typeface="Courier" pitchFamily="2" charset="0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1600" dirty="0" err="1">
                  <a:solidFill>
                    <a:schemeClr val="accent1"/>
                  </a:solidFill>
                  <a:latin typeface="Courier" pitchFamily="2" charset="0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rPr>
                <a:t>llc</a:t>
              </a:r>
              <a:r>
                <a:rPr lang="en-US" altLang="zh-CN" sz="1600" dirty="0">
                  <a:solidFill>
                    <a:schemeClr val="accent1"/>
                  </a:solidFill>
                  <a:latin typeface="Courier" pitchFamily="2" charset="0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rPr>
                <a:t>     </a:t>
              </a:r>
              <a:r>
                <a:rPr lang="en-US" altLang="zh-CN" sz="1600" dirty="0" err="1">
                  <a:solidFill>
                    <a:schemeClr val="accent1"/>
                  </a:solidFill>
                  <a:latin typeface="Courier" pitchFamily="2" charset="0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rPr>
                <a:t>XXX.bc</a:t>
              </a:r>
              <a:endParaRPr lang="en-US" altLang="zh-CN" sz="1600" dirty="0">
                <a:solidFill>
                  <a:schemeClr val="accent1"/>
                </a:solidFill>
                <a:latin typeface="Courier" pitchFamily="2" charset="0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accent1"/>
                  </a:solidFill>
                  <a:latin typeface="阿里巴巴普惠体 2.0 55 Regular" panose="00020600040101010101" pitchFamily="18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rPr>
                <a:t>即可生成复合本机架构的目标代码文件</a:t>
              </a:r>
              <a:r>
                <a:rPr lang="en-US" altLang="zh-CN" sz="1600" dirty="0">
                  <a:solidFill>
                    <a:schemeClr val="accent1"/>
                  </a:solidFill>
                  <a:latin typeface="阿里巴巴普惠体 2.0 55 Regular" panose="00020600040101010101" pitchFamily="18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rPr>
                <a:t>(.s)</a:t>
              </a:r>
            </a:p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accent1"/>
                  </a:solidFill>
                  <a:latin typeface="阿里巴巴普惠体 2.0 55 Regular" panose="00020600040101010101" pitchFamily="18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rPr>
                <a:t>可用 </a:t>
              </a:r>
              <a:r>
                <a:rPr lang="en-US" altLang="zh-CN" sz="1200" dirty="0">
                  <a:solidFill>
                    <a:schemeClr val="accent1"/>
                  </a:solidFill>
                  <a:latin typeface="阿里巴巴普惠体 2.0 55 Regular" panose="00020600040101010101" pitchFamily="18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rPr>
                <a:t>-–march </a:t>
              </a:r>
              <a:r>
                <a:rPr lang="zh-CN" altLang="en-US" sz="1200" dirty="0">
                  <a:solidFill>
                    <a:schemeClr val="accent1"/>
                  </a:solidFill>
                  <a:latin typeface="阿里巴巴普惠体 2.0 55 Regular" panose="00020600040101010101" pitchFamily="18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rPr>
                <a:t>选项指定架构</a:t>
              </a:r>
            </a:p>
          </p:txBody>
        </p: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EC156224-3C50-BA2E-F449-1985CD0218AB}"/>
                </a:ext>
              </a:extLst>
            </p:cNvPr>
            <p:cNvSpPr txBox="1"/>
            <p:nvPr/>
          </p:nvSpPr>
          <p:spPr>
            <a:xfrm>
              <a:off x="7761603" y="3513455"/>
              <a:ext cx="2330847" cy="19072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accent1"/>
                  </a:solidFill>
                  <a:latin typeface="阿里巴巴普惠体 2.0 55 Regular" panose="00020600040101010101" pitchFamily="18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rPr>
                <a:t>使用 </a:t>
              </a:r>
              <a:r>
                <a:rPr lang="en-US" altLang="zh-CN" sz="1600" dirty="0">
                  <a:solidFill>
                    <a:schemeClr val="accent1"/>
                  </a:solidFill>
                  <a:latin typeface="阿里巴巴普惠体 2.0 55 Regular" panose="00020600040101010101" pitchFamily="18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rPr>
                <a:t>GCC</a:t>
              </a:r>
              <a:r>
                <a:rPr lang="zh-CN" altLang="en-US" sz="1600" dirty="0">
                  <a:solidFill>
                    <a:schemeClr val="accent1"/>
                  </a:solidFill>
                  <a:latin typeface="阿里巴巴普惠体 2.0 55 Regular" panose="00020600040101010101" pitchFamily="18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rPr>
                <a:t> 对生成的目标代码进行汇编、链接，</a:t>
              </a:r>
              <a:endParaRPr lang="en-US" altLang="zh-CN" sz="1600" dirty="0">
                <a:solidFill>
                  <a:schemeClr val="accent1"/>
                </a:solidFill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accent1"/>
                  </a:solidFill>
                  <a:latin typeface="阿里巴巴普惠体 2.0 55 Regular" panose="00020600040101010101" pitchFamily="18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rPr>
                <a:t>最终形成可执行文件。</a:t>
              </a:r>
              <a:endParaRPr lang="en-US" altLang="zh-CN" sz="1600" dirty="0">
                <a:solidFill>
                  <a:schemeClr val="accent1"/>
                </a:solidFill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1600" dirty="0" err="1">
                  <a:solidFill>
                    <a:schemeClr val="accent1"/>
                  </a:solidFill>
                  <a:latin typeface="Courier" pitchFamily="2" charset="0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rPr>
                <a:t>gcc</a:t>
              </a:r>
              <a:r>
                <a:rPr lang="en-US" altLang="zh-CN" sz="1600" dirty="0">
                  <a:solidFill>
                    <a:schemeClr val="accent1"/>
                  </a:solidFill>
                  <a:latin typeface="Courier" pitchFamily="2" charset="0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rPr>
                <a:t> –c XXX.s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1600" dirty="0" err="1">
                  <a:solidFill>
                    <a:schemeClr val="accent1"/>
                  </a:solidFill>
                  <a:latin typeface="Courier" pitchFamily="2" charset="0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rPr>
                <a:t>gcc</a:t>
              </a:r>
              <a:r>
                <a:rPr lang="en-US" altLang="zh-CN" sz="1600" dirty="0">
                  <a:solidFill>
                    <a:schemeClr val="accent1"/>
                  </a:solidFill>
                  <a:latin typeface="Courier" pitchFamily="2" charset="0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rPr>
                <a:t> </a:t>
              </a:r>
              <a:r>
                <a:rPr lang="en-US" altLang="zh-CN" sz="1600" dirty="0" err="1">
                  <a:solidFill>
                    <a:schemeClr val="accent1"/>
                  </a:solidFill>
                  <a:latin typeface="Courier" pitchFamily="2" charset="0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rPr>
                <a:t>XXX.o</a:t>
              </a:r>
              <a:r>
                <a:rPr lang="en-US" altLang="zh-CN" sz="1600" dirty="0">
                  <a:solidFill>
                    <a:schemeClr val="accent1"/>
                  </a:solidFill>
                  <a:latin typeface="Courier" pitchFamily="2" charset="0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rPr>
                <a:t> –static</a:t>
              </a:r>
            </a:p>
          </p:txBody>
        </p:sp>
      </p:grpSp>
      <p:sp>
        <p:nvSpPr>
          <p:cNvPr id="42" name="文本框 41">
            <a:extLst>
              <a:ext uri="{FF2B5EF4-FFF2-40B4-BE49-F238E27FC236}">
                <a16:creationId xmlns:a16="http://schemas.microsoft.com/office/drawing/2014/main" id="{DBD7B936-694B-13EE-63D5-079EF091DDFB}"/>
              </a:ext>
            </a:extLst>
          </p:cNvPr>
          <p:cNvSpPr txBox="1"/>
          <p:nvPr/>
        </p:nvSpPr>
        <p:spPr>
          <a:xfrm>
            <a:off x="419393" y="1875135"/>
            <a:ext cx="16157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accent1"/>
                </a:solidFill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1</a:t>
            </a:r>
            <a:r>
              <a:rPr lang="zh-CN" altLang="en-US" sz="2000" b="1" dirty="0">
                <a:solidFill>
                  <a:schemeClr val="accent1"/>
                </a:solidFill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 项目构建</a:t>
            </a: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3C68C771-CFA7-0333-1C1C-D23892C9CE86}"/>
              </a:ext>
            </a:extLst>
          </p:cNvPr>
          <p:cNvSpPr txBox="1"/>
          <p:nvPr/>
        </p:nvSpPr>
        <p:spPr>
          <a:xfrm>
            <a:off x="2736453" y="1875135"/>
            <a:ext cx="20574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accent1"/>
                </a:solidFill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2</a:t>
            </a:r>
            <a:r>
              <a:rPr lang="zh-CN" altLang="en-US" sz="2000" b="1" dirty="0">
                <a:solidFill>
                  <a:schemeClr val="accent1"/>
                </a:solidFill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 生成 </a:t>
            </a:r>
            <a:r>
              <a:rPr lang="en-US" altLang="zh-CN" sz="2000" b="1" dirty="0">
                <a:solidFill>
                  <a:schemeClr val="accent1"/>
                </a:solidFill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IR</a:t>
            </a:r>
            <a:r>
              <a:rPr lang="zh-CN" altLang="en-US" sz="2000" b="1" dirty="0">
                <a:solidFill>
                  <a:schemeClr val="accent1"/>
                </a:solidFill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 文件</a:t>
            </a: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8D26F34B-CB07-E107-33F7-1B8FD52852EA}"/>
              </a:ext>
            </a:extLst>
          </p:cNvPr>
          <p:cNvSpPr txBox="1"/>
          <p:nvPr/>
        </p:nvSpPr>
        <p:spPr>
          <a:xfrm>
            <a:off x="5303599" y="1889720"/>
            <a:ext cx="20574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accent1"/>
                </a:solidFill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3</a:t>
            </a:r>
            <a:r>
              <a:rPr lang="zh-CN" altLang="en-US" sz="2000" b="1" dirty="0">
                <a:solidFill>
                  <a:schemeClr val="accent1"/>
                </a:solidFill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 生成目标代码</a:t>
            </a: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0A78C587-F12A-16D8-76BD-6350AA23DD06}"/>
              </a:ext>
            </a:extLst>
          </p:cNvPr>
          <p:cNvSpPr txBox="1"/>
          <p:nvPr/>
        </p:nvSpPr>
        <p:spPr>
          <a:xfrm>
            <a:off x="7761604" y="1887140"/>
            <a:ext cx="18018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accent1"/>
                </a:solidFill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4</a:t>
            </a:r>
            <a:r>
              <a:rPr lang="zh-CN" altLang="en-US" sz="2000" b="1" dirty="0">
                <a:solidFill>
                  <a:schemeClr val="accent1"/>
                </a:solidFill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 编译运行</a:t>
            </a:r>
          </a:p>
        </p:txBody>
      </p: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564D02DB-0293-EDDB-8A29-4497439EE05E}"/>
              </a:ext>
            </a:extLst>
          </p:cNvPr>
          <p:cNvGrpSpPr/>
          <p:nvPr/>
        </p:nvGrpSpPr>
        <p:grpSpPr>
          <a:xfrm>
            <a:off x="653416" y="1192348"/>
            <a:ext cx="769399" cy="59030"/>
            <a:chOff x="623888" y="1480845"/>
            <a:chExt cx="769399" cy="59030"/>
          </a:xfrm>
        </p:grpSpPr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D27EBE63-73CA-E863-DDCD-8A17FD5C8452}"/>
                </a:ext>
              </a:extLst>
            </p:cNvPr>
            <p:cNvSpPr/>
            <p:nvPr/>
          </p:nvSpPr>
          <p:spPr>
            <a:xfrm>
              <a:off x="623888" y="1480845"/>
              <a:ext cx="634666" cy="5814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</a:endParaRPr>
            </a:p>
          </p:txBody>
        </p:sp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4045AACB-D91C-CD03-0E3B-2EF544772144}"/>
                </a:ext>
              </a:extLst>
            </p:cNvPr>
            <p:cNvSpPr/>
            <p:nvPr/>
          </p:nvSpPr>
          <p:spPr>
            <a:xfrm>
              <a:off x="1279525" y="1480845"/>
              <a:ext cx="46395" cy="5814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</a:endParaRPr>
            </a:p>
          </p:txBody>
        </p:sp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13F90576-2E2F-E871-8CA7-6A9C13F1DDDB}"/>
                </a:ext>
              </a:extLst>
            </p:cNvPr>
            <p:cNvSpPr/>
            <p:nvPr/>
          </p:nvSpPr>
          <p:spPr>
            <a:xfrm>
              <a:off x="1346892" y="1481731"/>
              <a:ext cx="46395" cy="5814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</a:endParaRP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8BE715DE-6CAD-EF76-269F-043C5F3ECCFF}"/>
              </a:ext>
            </a:extLst>
          </p:cNvPr>
          <p:cNvSpPr txBox="1"/>
          <p:nvPr/>
        </p:nvSpPr>
        <p:spPr>
          <a:xfrm>
            <a:off x="518592" y="528419"/>
            <a:ext cx="63505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chemeClr val="accent1"/>
                </a:solidFill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2.4</a:t>
            </a:r>
            <a:r>
              <a:rPr lang="zh-CN" altLang="en-US" sz="3600" b="1" dirty="0">
                <a:solidFill>
                  <a:schemeClr val="accent1"/>
                </a:solidFill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 目标代码生成 </a:t>
            </a:r>
            <a:r>
              <a:rPr lang="en-US" altLang="zh-CN" sz="3600" b="1" dirty="0">
                <a:solidFill>
                  <a:schemeClr val="accent1"/>
                </a:solidFill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&amp;</a:t>
            </a:r>
            <a:r>
              <a:rPr lang="zh-CN" altLang="en-US" sz="3600" b="1" dirty="0">
                <a:solidFill>
                  <a:schemeClr val="accent1"/>
                </a:solidFill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 编译运行</a:t>
            </a:r>
          </a:p>
        </p:txBody>
      </p:sp>
    </p:spTree>
    <p:extLst>
      <p:ext uri="{BB962C8B-B14F-4D97-AF65-F5344CB8AC3E}">
        <p14:creationId xmlns:p14="http://schemas.microsoft.com/office/powerpoint/2010/main" val="2394763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A1FE6C8-8557-BF57-3D62-52CF946038E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718300" y="0"/>
            <a:ext cx="5473700" cy="6858000"/>
          </a:xfrm>
          <a:custGeom>
            <a:avLst/>
            <a:gdLst>
              <a:gd name="connsiteX0" fmla="*/ 0 w 5473700"/>
              <a:gd name="connsiteY0" fmla="*/ 0 h 6858000"/>
              <a:gd name="connsiteX1" fmla="*/ 5473700 w 5473700"/>
              <a:gd name="connsiteY1" fmla="*/ 0 h 6858000"/>
              <a:gd name="connsiteX2" fmla="*/ 5473700 w 5473700"/>
              <a:gd name="connsiteY2" fmla="*/ 6858000 h 6858000"/>
              <a:gd name="connsiteX3" fmla="*/ 0 w 54737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73700" h="6858000">
                <a:moveTo>
                  <a:pt x="0" y="0"/>
                </a:moveTo>
                <a:lnTo>
                  <a:pt x="5473700" y="0"/>
                </a:lnTo>
                <a:lnTo>
                  <a:pt x="54737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49910973-C4AE-5511-1D53-833EACBEDCC4}"/>
              </a:ext>
            </a:extLst>
          </p:cNvPr>
          <p:cNvSpPr txBox="1"/>
          <p:nvPr/>
        </p:nvSpPr>
        <p:spPr>
          <a:xfrm>
            <a:off x="306754" y="4661027"/>
            <a:ext cx="5918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600" b="1" dirty="0">
                <a:solidFill>
                  <a:schemeClr val="accent1"/>
                </a:solidFill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THANKS</a:t>
            </a:r>
            <a:endParaRPr lang="zh-CN" altLang="en-US" sz="9600" b="1" dirty="0">
              <a:solidFill>
                <a:schemeClr val="accent1"/>
              </a:solidFill>
              <a:latin typeface="阿里巴巴普惠体 2.0 55 Regular" panose="00020600040101010101" pitchFamily="18" charset="-122"/>
              <a:ea typeface="阿里巴巴普惠体 2.0 55 Regular" panose="00020600040101010101" pitchFamily="18" charset="-122"/>
              <a:cs typeface="阿里巴巴普惠体 2.0 55 Regular" panose="00020600040101010101" pitchFamily="18" charset="-122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1F05218F-9E12-790B-0CB5-691BC7029423}"/>
              </a:ext>
            </a:extLst>
          </p:cNvPr>
          <p:cNvGrpSpPr/>
          <p:nvPr/>
        </p:nvGrpSpPr>
        <p:grpSpPr>
          <a:xfrm>
            <a:off x="0" y="319952"/>
            <a:ext cx="5609492" cy="400110"/>
            <a:chOff x="0" y="6304876"/>
            <a:chExt cx="5609492" cy="400110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B7072035-FD2D-1B70-6222-C43D84B37259}"/>
                </a:ext>
              </a:extLst>
            </p:cNvPr>
            <p:cNvSpPr txBox="1"/>
            <p:nvPr/>
          </p:nvSpPr>
          <p:spPr>
            <a:xfrm>
              <a:off x="2831018" y="6304876"/>
              <a:ext cx="277847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accent1"/>
                  </a:solidFill>
                  <a:latin typeface="阿里巴巴普惠体 2.0 55 Regular" panose="00020600040101010101" pitchFamily="18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rPr>
                <a:t>抽象简陋的编译器汇报</a:t>
              </a:r>
            </a:p>
          </p:txBody>
        </p:sp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7678A1BD-7E95-4A49-7AE7-F2AA9AB274BD}"/>
                </a:ext>
              </a:extLst>
            </p:cNvPr>
            <p:cNvGrpSpPr/>
            <p:nvPr/>
          </p:nvGrpSpPr>
          <p:grpSpPr>
            <a:xfrm>
              <a:off x="0" y="6400799"/>
              <a:ext cx="2755900" cy="211439"/>
              <a:chOff x="0" y="6400799"/>
              <a:chExt cx="2755900" cy="211439"/>
            </a:xfrm>
          </p:grpSpPr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98858370-3156-D45E-24E8-7AD4AFA233E4}"/>
                  </a:ext>
                </a:extLst>
              </p:cNvPr>
              <p:cNvSpPr/>
              <p:nvPr/>
            </p:nvSpPr>
            <p:spPr>
              <a:xfrm>
                <a:off x="0" y="6400799"/>
                <a:ext cx="2273300" cy="20826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accent1"/>
                  </a:solidFill>
                  <a:latin typeface="阿里巴巴普惠体 2.0 55 Regular" panose="00020600040101010101" pitchFamily="18" charset="-122"/>
                  <a:ea typeface="阿里巴巴普惠体 2.0 55 Regular" panose="00020600040101010101" pitchFamily="18" charset="-122"/>
                </a:endParaRPr>
              </a:p>
            </p:txBody>
          </p:sp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C0D44BEF-648F-170A-F727-C0CBDF1398C0}"/>
                  </a:ext>
                </a:extLst>
              </p:cNvPr>
              <p:cNvSpPr/>
              <p:nvPr/>
            </p:nvSpPr>
            <p:spPr>
              <a:xfrm>
                <a:off x="2348418" y="6400799"/>
                <a:ext cx="166182" cy="20826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accent1"/>
                  </a:solidFill>
                  <a:latin typeface="阿里巴巴普惠体 2.0 55 Regular" panose="00020600040101010101" pitchFamily="18" charset="-122"/>
                  <a:ea typeface="阿里巴巴普惠体 2.0 55 Regular" panose="00020600040101010101" pitchFamily="18" charset="-122"/>
                </a:endParaRPr>
              </a:p>
            </p:txBody>
          </p:sp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E07D836A-BEA7-4179-FA37-FD5D179C4F3D}"/>
                  </a:ext>
                </a:extLst>
              </p:cNvPr>
              <p:cNvSpPr/>
              <p:nvPr/>
            </p:nvSpPr>
            <p:spPr>
              <a:xfrm>
                <a:off x="2589718" y="6403973"/>
                <a:ext cx="166182" cy="20826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accent1"/>
                  </a:solidFill>
                  <a:latin typeface="阿里巴巴普惠体 2.0 55 Regular" panose="00020600040101010101" pitchFamily="18" charset="-122"/>
                  <a:ea typeface="阿里巴巴普惠体 2.0 55 Regular" panose="00020600040101010101" pitchFamily="18" charset="-122"/>
                </a:endParaRPr>
              </a:p>
            </p:txBody>
          </p:sp>
        </p:grp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3384D955-0A64-FC86-CA7B-E682B761FFB1}"/>
              </a:ext>
            </a:extLst>
          </p:cNvPr>
          <p:cNvGrpSpPr/>
          <p:nvPr/>
        </p:nvGrpSpPr>
        <p:grpSpPr>
          <a:xfrm flipH="1">
            <a:off x="3962400" y="6326609"/>
            <a:ext cx="2755900" cy="211439"/>
            <a:chOff x="0" y="6400799"/>
            <a:chExt cx="2755900" cy="211439"/>
          </a:xfrm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088D8DC4-5BC2-EE6C-F586-50F9BBCDBBDC}"/>
                </a:ext>
              </a:extLst>
            </p:cNvPr>
            <p:cNvSpPr/>
            <p:nvPr/>
          </p:nvSpPr>
          <p:spPr>
            <a:xfrm>
              <a:off x="0" y="6400799"/>
              <a:ext cx="2273300" cy="20826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accent1"/>
                </a:solidFill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</a:endParaRP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53E6BCF7-CE55-23AE-3E56-7DC33FB7A0E0}"/>
                </a:ext>
              </a:extLst>
            </p:cNvPr>
            <p:cNvSpPr/>
            <p:nvPr/>
          </p:nvSpPr>
          <p:spPr>
            <a:xfrm>
              <a:off x="2348418" y="6400799"/>
              <a:ext cx="166182" cy="20826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accent1"/>
                </a:solidFill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</a:endParaRPr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559C501C-7F24-F515-D178-E19CB30FA07F}"/>
                </a:ext>
              </a:extLst>
            </p:cNvPr>
            <p:cNvSpPr/>
            <p:nvPr/>
          </p:nvSpPr>
          <p:spPr>
            <a:xfrm>
              <a:off x="2589718" y="6403973"/>
              <a:ext cx="166182" cy="20826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accent1"/>
                </a:solidFill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</a:endParaRPr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02E70012-B459-96F5-471A-FF63FE089E7C}"/>
              </a:ext>
            </a:extLst>
          </p:cNvPr>
          <p:cNvSpPr txBox="1"/>
          <p:nvPr/>
        </p:nvSpPr>
        <p:spPr>
          <a:xfrm>
            <a:off x="368300" y="4427020"/>
            <a:ext cx="477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accent1"/>
                </a:solidFill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THE</a:t>
            </a:r>
            <a:r>
              <a:rPr lang="zh-CN" altLang="en-US" sz="2400" b="1" dirty="0">
                <a:solidFill>
                  <a:schemeClr val="accent1"/>
                </a:solidFill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 </a:t>
            </a:r>
            <a:r>
              <a:rPr lang="en-US" altLang="zh-CN" sz="2400" b="1" dirty="0">
                <a:solidFill>
                  <a:schemeClr val="accent1"/>
                </a:solidFill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END</a:t>
            </a:r>
            <a:r>
              <a:rPr lang="zh-CN" altLang="en-US" sz="2400" b="1" dirty="0">
                <a:solidFill>
                  <a:schemeClr val="accent1"/>
                </a:solidFill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 </a:t>
            </a:r>
            <a:r>
              <a:rPr lang="en-US" altLang="zh-CN" sz="2400" b="1" dirty="0">
                <a:solidFill>
                  <a:schemeClr val="accent1"/>
                </a:solidFill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OF</a:t>
            </a:r>
            <a:r>
              <a:rPr lang="zh-CN" altLang="en-US" sz="2400" b="1" dirty="0">
                <a:solidFill>
                  <a:schemeClr val="accent1"/>
                </a:solidFill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 </a:t>
            </a:r>
            <a:r>
              <a:rPr lang="en-US" altLang="zh-CN" sz="2400" b="1" dirty="0">
                <a:solidFill>
                  <a:schemeClr val="accent1"/>
                </a:solidFill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REPORT</a:t>
            </a:r>
            <a:endParaRPr lang="zh-CN" altLang="en-US" sz="2400" b="1" dirty="0">
              <a:solidFill>
                <a:schemeClr val="accent1"/>
              </a:solidFill>
              <a:latin typeface="阿里巴巴普惠体 2.0 55 Regular" panose="00020600040101010101" pitchFamily="18" charset="-122"/>
              <a:ea typeface="阿里巴巴普惠体 2.0 55 Regular" panose="00020600040101010101" pitchFamily="18" charset="-122"/>
              <a:cs typeface="阿里巴巴普惠体 2.0 55 Regular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445043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25C71E57-CBFE-77CF-57D9-EE07D48D3DCE}"/>
              </a:ext>
            </a:extLst>
          </p:cNvPr>
          <p:cNvSpPr txBox="1"/>
          <p:nvPr/>
        </p:nvSpPr>
        <p:spPr>
          <a:xfrm>
            <a:off x="2577451" y="2259356"/>
            <a:ext cx="319427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>
                <a:gradFill flip="none" rotWithShape="1">
                  <a:gsLst>
                    <a:gs pos="25000">
                      <a:srgbClr val="C295BA"/>
                    </a:gs>
                    <a:gs pos="51000">
                      <a:srgbClr val="4093B1">
                        <a:alpha val="71000"/>
                      </a:srgbClr>
                    </a:gs>
                    <a:gs pos="76000">
                      <a:srgbClr val="4B5C84">
                        <a:alpha val="61000"/>
                      </a:srgbClr>
                    </a:gs>
                    <a:gs pos="100000">
                      <a:srgbClr val="143053">
                        <a:alpha val="57000"/>
                      </a:srgbClr>
                    </a:gs>
                  </a:gsLst>
                  <a:lin ang="10800000" scaled="1"/>
                  <a:tileRect/>
                </a:gradFill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PART</a:t>
            </a:r>
            <a:r>
              <a:rPr lang="zh-CN" altLang="en-US" sz="4800" b="1" dirty="0">
                <a:gradFill flip="none" rotWithShape="1">
                  <a:gsLst>
                    <a:gs pos="25000">
                      <a:srgbClr val="C295BA"/>
                    </a:gs>
                    <a:gs pos="51000">
                      <a:srgbClr val="4093B1">
                        <a:alpha val="71000"/>
                      </a:srgbClr>
                    </a:gs>
                    <a:gs pos="76000">
                      <a:srgbClr val="4B5C84">
                        <a:alpha val="61000"/>
                      </a:srgbClr>
                    </a:gs>
                    <a:gs pos="100000">
                      <a:srgbClr val="143053">
                        <a:alpha val="57000"/>
                      </a:srgbClr>
                    </a:gs>
                  </a:gsLst>
                  <a:lin ang="10800000" scaled="1"/>
                  <a:tileRect/>
                </a:gradFill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 </a:t>
            </a:r>
            <a:r>
              <a:rPr lang="en-US" altLang="zh-CN" sz="4800" b="1" dirty="0">
                <a:gradFill flip="none" rotWithShape="1">
                  <a:gsLst>
                    <a:gs pos="25000">
                      <a:srgbClr val="C295BA"/>
                    </a:gs>
                    <a:gs pos="51000">
                      <a:srgbClr val="4093B1">
                        <a:alpha val="71000"/>
                      </a:srgbClr>
                    </a:gs>
                    <a:gs pos="76000">
                      <a:srgbClr val="4B5C84">
                        <a:alpha val="61000"/>
                      </a:srgbClr>
                    </a:gs>
                    <a:gs pos="100000">
                      <a:srgbClr val="143053">
                        <a:alpha val="57000"/>
                      </a:srgbClr>
                    </a:gs>
                  </a:gsLst>
                  <a:lin ang="10800000" scaled="1"/>
                  <a:tileRect/>
                </a:gradFill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ONE</a:t>
            </a:r>
            <a:endParaRPr lang="zh-CN" altLang="en-US" sz="4800" b="1" dirty="0">
              <a:gradFill flip="none" rotWithShape="1">
                <a:gsLst>
                  <a:gs pos="25000">
                    <a:srgbClr val="C295BA"/>
                  </a:gs>
                  <a:gs pos="51000">
                    <a:srgbClr val="4093B1">
                      <a:alpha val="71000"/>
                    </a:srgbClr>
                  </a:gs>
                  <a:gs pos="76000">
                    <a:srgbClr val="4B5C84">
                      <a:alpha val="61000"/>
                    </a:srgbClr>
                  </a:gs>
                  <a:gs pos="100000">
                    <a:srgbClr val="143053">
                      <a:alpha val="57000"/>
                    </a:srgbClr>
                  </a:gs>
                </a:gsLst>
                <a:lin ang="10800000" scaled="1"/>
                <a:tileRect/>
              </a:gradFill>
              <a:latin typeface="阿里巴巴普惠体 2.0 55 Regular" panose="00020600040101010101" pitchFamily="18" charset="-122"/>
              <a:ea typeface="阿里巴巴普惠体 2.0 55 Regular" panose="00020600040101010101" pitchFamily="18" charset="-122"/>
              <a:cs typeface="阿里巴巴普惠体 2.0 55 Regular" panose="00020600040101010101" pitchFamily="18" charset="-122"/>
            </a:endParaRPr>
          </a:p>
        </p:txBody>
      </p:sp>
      <p:sp>
        <p:nvSpPr>
          <p:cNvPr id="8" name="任意多边形: 形状 7">
            <a:extLst>
              <a:ext uri="{FF2B5EF4-FFF2-40B4-BE49-F238E27FC236}">
                <a16:creationId xmlns:a16="http://schemas.microsoft.com/office/drawing/2014/main" id="{1D7E67EB-2D62-F89B-0BB5-89AC5F6D5044}"/>
              </a:ext>
            </a:extLst>
          </p:cNvPr>
          <p:cNvSpPr/>
          <p:nvPr/>
        </p:nvSpPr>
        <p:spPr>
          <a:xfrm>
            <a:off x="1189661" y="1417088"/>
            <a:ext cx="4848615" cy="1512000"/>
          </a:xfrm>
          <a:custGeom>
            <a:avLst/>
            <a:gdLst>
              <a:gd name="connsiteX0" fmla="*/ 0 w 4848615"/>
              <a:gd name="connsiteY0" fmla="*/ 0 h 1512000"/>
              <a:gd name="connsiteX1" fmla="*/ 1452516 w 4848615"/>
              <a:gd name="connsiteY1" fmla="*/ 1452516 h 1512000"/>
              <a:gd name="connsiteX2" fmla="*/ 4848615 w 4848615"/>
              <a:gd name="connsiteY2" fmla="*/ 1452516 h 1512000"/>
              <a:gd name="connsiteX3" fmla="*/ 4848615 w 4848615"/>
              <a:gd name="connsiteY3" fmla="*/ 1512000 h 1512000"/>
              <a:gd name="connsiteX4" fmla="*/ 1512000 w 4848615"/>
              <a:gd name="connsiteY4" fmla="*/ 1512000 h 1512000"/>
              <a:gd name="connsiteX5" fmla="*/ 1186033 w 4848615"/>
              <a:gd name="connsiteY5" fmla="*/ 1512000 h 1512000"/>
              <a:gd name="connsiteX6" fmla="*/ 0 w 4848615"/>
              <a:gd name="connsiteY6" fmla="*/ 1512000 h 151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48615" h="1512000">
                <a:moveTo>
                  <a:pt x="0" y="0"/>
                </a:moveTo>
                <a:lnTo>
                  <a:pt x="1452516" y="1452516"/>
                </a:lnTo>
                <a:lnTo>
                  <a:pt x="4848615" y="1452516"/>
                </a:lnTo>
                <a:lnTo>
                  <a:pt x="4848615" y="1512000"/>
                </a:lnTo>
                <a:lnTo>
                  <a:pt x="1512000" y="1512000"/>
                </a:lnTo>
                <a:lnTo>
                  <a:pt x="1186033" y="1512000"/>
                </a:lnTo>
                <a:lnTo>
                  <a:pt x="0" y="1512000"/>
                </a:lnTo>
                <a:close/>
              </a:path>
            </a:pathLst>
          </a:custGeom>
          <a:solidFill>
            <a:srgbClr val="4093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阿里巴巴普惠体 2.0 55 Regular" panose="00020600040101010101" pitchFamily="18" charset="-122"/>
              <a:ea typeface="阿里巴巴普惠体 2.0 55 Regular" panose="00020600040101010101" pitchFamily="18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6811666-348F-941E-BD70-4BC382D9DAEB}"/>
              </a:ext>
            </a:extLst>
          </p:cNvPr>
          <p:cNvSpPr txBox="1"/>
          <p:nvPr/>
        </p:nvSpPr>
        <p:spPr>
          <a:xfrm>
            <a:off x="1314073" y="1711424"/>
            <a:ext cx="172503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600" b="1" dirty="0">
                <a:solidFill>
                  <a:schemeClr val="accent1"/>
                </a:solidFill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01</a:t>
            </a:r>
            <a:endParaRPr lang="zh-CN" altLang="en-US" sz="9600" b="1" dirty="0">
              <a:solidFill>
                <a:schemeClr val="accent1"/>
              </a:solidFill>
              <a:latin typeface="阿里巴巴普惠体 2.0 55 Regular" panose="00020600040101010101" pitchFamily="18" charset="-122"/>
              <a:ea typeface="阿里巴巴普惠体 2.0 55 Regular" panose="00020600040101010101" pitchFamily="18" charset="-122"/>
              <a:cs typeface="阿里巴巴普惠体 2.0 55 Regular" panose="00020600040101010101" pitchFamily="18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6385D7F-6F65-1338-ADC9-4CBA63D78ECF}"/>
              </a:ext>
            </a:extLst>
          </p:cNvPr>
          <p:cNvSpPr txBox="1"/>
          <p:nvPr/>
        </p:nvSpPr>
        <p:spPr>
          <a:xfrm>
            <a:off x="1314072" y="3276034"/>
            <a:ext cx="369898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600" b="1" dirty="0">
                <a:solidFill>
                  <a:schemeClr val="accent1"/>
                </a:solidFill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项目概览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1CF3E177-A830-2233-AEE5-516B21E0469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762655" y="0"/>
            <a:ext cx="9429345" cy="6858000"/>
          </a:xfrm>
          <a:custGeom>
            <a:avLst/>
            <a:gdLst>
              <a:gd name="connsiteX0" fmla="*/ 9429345 w 9429345"/>
              <a:gd name="connsiteY0" fmla="*/ 0 h 6858000"/>
              <a:gd name="connsiteX1" fmla="*/ 9429345 w 9429345"/>
              <a:gd name="connsiteY1" fmla="*/ 6858000 h 6858000"/>
              <a:gd name="connsiteX2" fmla="*/ 0 w 9429345"/>
              <a:gd name="connsiteY2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429345" h="6858000">
                <a:moveTo>
                  <a:pt x="9429345" y="0"/>
                </a:moveTo>
                <a:lnTo>
                  <a:pt x="9429345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9678533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文本框 27">
            <a:extLst>
              <a:ext uri="{FF2B5EF4-FFF2-40B4-BE49-F238E27FC236}">
                <a16:creationId xmlns:a16="http://schemas.microsoft.com/office/drawing/2014/main" id="{BFC26844-02B4-0D27-9757-F5DE1D3CF780}"/>
              </a:ext>
            </a:extLst>
          </p:cNvPr>
          <p:cNvSpPr txBox="1"/>
          <p:nvPr/>
        </p:nvSpPr>
        <p:spPr>
          <a:xfrm>
            <a:off x="8837678" y="6073162"/>
            <a:ext cx="16510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rgbClr val="143053"/>
                </a:solidFill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项目结构示意图</a:t>
            </a:r>
          </a:p>
        </p:txBody>
      </p: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7B0F1245-BD7A-917E-2434-BE40CA514731}"/>
              </a:ext>
            </a:extLst>
          </p:cNvPr>
          <p:cNvCxnSpPr>
            <a:cxnSpLocks/>
          </p:cNvCxnSpPr>
          <p:nvPr/>
        </p:nvCxnSpPr>
        <p:spPr>
          <a:xfrm>
            <a:off x="10445672" y="6136767"/>
            <a:ext cx="0" cy="210479"/>
          </a:xfrm>
          <a:prstGeom prst="line">
            <a:avLst/>
          </a:prstGeom>
          <a:ln w="63500">
            <a:solidFill>
              <a:srgbClr val="1430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28F6893B-66FD-2DC7-529B-4AB1883BE628}"/>
              </a:ext>
            </a:extLst>
          </p:cNvPr>
          <p:cNvGrpSpPr/>
          <p:nvPr/>
        </p:nvGrpSpPr>
        <p:grpSpPr>
          <a:xfrm>
            <a:off x="0" y="350702"/>
            <a:ext cx="4516606" cy="400110"/>
            <a:chOff x="0" y="6304876"/>
            <a:chExt cx="4516606" cy="400110"/>
          </a:xfrm>
        </p:grpSpPr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FB401C34-F5C5-9E09-4AD2-8DC8ED63491E}"/>
                </a:ext>
              </a:extLst>
            </p:cNvPr>
            <p:cNvSpPr txBox="1"/>
            <p:nvPr/>
          </p:nvSpPr>
          <p:spPr>
            <a:xfrm>
              <a:off x="2831018" y="6304876"/>
              <a:ext cx="168558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accent4">
                      <a:lumMod val="75000"/>
                    </a:schemeClr>
                  </a:solidFill>
                  <a:latin typeface="阿里巴巴普惠体 2.0 55 Regular" panose="00020600040101010101" pitchFamily="18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rPr>
                <a:t>项目概览</a:t>
              </a:r>
            </a:p>
          </p:txBody>
        </p:sp>
        <p:grpSp>
          <p:nvGrpSpPr>
            <p:cNvPr id="32" name="组合 31">
              <a:extLst>
                <a:ext uri="{FF2B5EF4-FFF2-40B4-BE49-F238E27FC236}">
                  <a16:creationId xmlns:a16="http://schemas.microsoft.com/office/drawing/2014/main" id="{F16337EB-061C-CFF7-892A-008A6DC243B2}"/>
                </a:ext>
              </a:extLst>
            </p:cNvPr>
            <p:cNvGrpSpPr/>
            <p:nvPr/>
          </p:nvGrpSpPr>
          <p:grpSpPr>
            <a:xfrm>
              <a:off x="0" y="6400799"/>
              <a:ext cx="2755900" cy="211439"/>
              <a:chOff x="0" y="6400799"/>
              <a:chExt cx="2755900" cy="211439"/>
            </a:xfrm>
          </p:grpSpPr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52700E17-319D-BC32-21DB-03C86ABEA335}"/>
                  </a:ext>
                </a:extLst>
              </p:cNvPr>
              <p:cNvSpPr/>
              <p:nvPr/>
            </p:nvSpPr>
            <p:spPr>
              <a:xfrm>
                <a:off x="0" y="6400799"/>
                <a:ext cx="2273300" cy="208265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accent4">
                      <a:lumMod val="75000"/>
                    </a:schemeClr>
                  </a:solidFill>
                  <a:latin typeface="阿里巴巴普惠体 2.0 55 Regular" panose="00020600040101010101" pitchFamily="18" charset="-122"/>
                  <a:ea typeface="阿里巴巴普惠体 2.0 55 Regular" panose="00020600040101010101" pitchFamily="18" charset="-122"/>
                </a:endParaRPr>
              </a:p>
            </p:txBody>
          </p:sp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2173B76B-7A91-C9E2-52C4-E482084F8D00}"/>
                  </a:ext>
                </a:extLst>
              </p:cNvPr>
              <p:cNvSpPr/>
              <p:nvPr/>
            </p:nvSpPr>
            <p:spPr>
              <a:xfrm>
                <a:off x="2348418" y="6400799"/>
                <a:ext cx="166182" cy="208265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accent4">
                      <a:lumMod val="75000"/>
                    </a:schemeClr>
                  </a:solidFill>
                  <a:latin typeface="阿里巴巴普惠体 2.0 55 Regular" panose="00020600040101010101" pitchFamily="18" charset="-122"/>
                  <a:ea typeface="阿里巴巴普惠体 2.0 55 Regular" panose="00020600040101010101" pitchFamily="18" charset="-122"/>
                </a:endParaRPr>
              </a:p>
            </p:txBody>
          </p:sp>
          <p:sp>
            <p:nvSpPr>
              <p:cNvPr id="37" name="矩形 36">
                <a:extLst>
                  <a:ext uri="{FF2B5EF4-FFF2-40B4-BE49-F238E27FC236}">
                    <a16:creationId xmlns:a16="http://schemas.microsoft.com/office/drawing/2014/main" id="{7E3FF1EE-B65C-FE8F-F919-1AFB14A0DA36}"/>
                  </a:ext>
                </a:extLst>
              </p:cNvPr>
              <p:cNvSpPr/>
              <p:nvPr/>
            </p:nvSpPr>
            <p:spPr>
              <a:xfrm>
                <a:off x="2589718" y="6403973"/>
                <a:ext cx="166182" cy="208265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accent4">
                      <a:lumMod val="75000"/>
                    </a:schemeClr>
                  </a:solidFill>
                  <a:latin typeface="阿里巴巴普惠体 2.0 55 Regular" panose="00020600040101010101" pitchFamily="18" charset="-122"/>
                  <a:ea typeface="阿里巴巴普惠体 2.0 55 Regular" panose="00020600040101010101" pitchFamily="18" charset="-122"/>
                </a:endParaRPr>
              </a:p>
            </p:txBody>
          </p:sp>
        </p:grp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CFC6444F-B9BB-8E1F-5714-623B2A73AA0C}"/>
              </a:ext>
            </a:extLst>
          </p:cNvPr>
          <p:cNvSpPr txBox="1"/>
          <p:nvPr/>
        </p:nvSpPr>
        <p:spPr>
          <a:xfrm>
            <a:off x="1104603" y="1299205"/>
            <a:ext cx="12620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accent1"/>
                </a:solidFill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运行环境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A93F912-B9C4-8859-6E8F-0946A600D66F}"/>
              </a:ext>
            </a:extLst>
          </p:cNvPr>
          <p:cNvSpPr txBox="1"/>
          <p:nvPr/>
        </p:nvSpPr>
        <p:spPr>
          <a:xfrm>
            <a:off x="2499377" y="1240407"/>
            <a:ext cx="2759508" cy="458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accent1"/>
                </a:solidFill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Ubuntu</a:t>
            </a:r>
            <a:r>
              <a:rPr lang="zh-CN" altLang="en-US" dirty="0">
                <a:solidFill>
                  <a:schemeClr val="accent1"/>
                </a:solidFill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 </a:t>
            </a:r>
            <a:r>
              <a:rPr lang="en-US" altLang="zh-CN" dirty="0">
                <a:solidFill>
                  <a:schemeClr val="accent1"/>
                </a:solidFill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20.04</a:t>
            </a:r>
            <a:r>
              <a:rPr lang="zh-CN" altLang="en-US" dirty="0">
                <a:solidFill>
                  <a:schemeClr val="accent1"/>
                </a:solidFill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（</a:t>
            </a:r>
            <a:r>
              <a:rPr lang="en-US" altLang="zh-CN" dirty="0">
                <a:solidFill>
                  <a:schemeClr val="accent1"/>
                </a:solidFill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WSL2</a:t>
            </a:r>
            <a:r>
              <a:rPr lang="zh-CN" altLang="en-US" dirty="0">
                <a:solidFill>
                  <a:schemeClr val="accent1"/>
                </a:solidFill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）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B07E9CA-B78B-E562-D6CE-188AD6E158E2}"/>
              </a:ext>
            </a:extLst>
          </p:cNvPr>
          <p:cNvSpPr txBox="1"/>
          <p:nvPr/>
        </p:nvSpPr>
        <p:spPr>
          <a:xfrm>
            <a:off x="1113203" y="2124929"/>
            <a:ext cx="20605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accent1"/>
                </a:solidFill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相关依赖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15FA4F3C-E1F6-9104-71DA-0D0D3FF0AE36}"/>
              </a:ext>
            </a:extLst>
          </p:cNvPr>
          <p:cNvGrpSpPr/>
          <p:nvPr/>
        </p:nvGrpSpPr>
        <p:grpSpPr>
          <a:xfrm>
            <a:off x="1156745" y="2547776"/>
            <a:ext cx="3925307" cy="467433"/>
            <a:chOff x="414466" y="1938184"/>
            <a:chExt cx="3925307" cy="467433"/>
          </a:xfrm>
        </p:grpSpPr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4C3DC480-974C-D12B-F065-AEF15F49B3CC}"/>
                </a:ext>
              </a:extLst>
            </p:cNvPr>
            <p:cNvSpPr txBox="1"/>
            <p:nvPr/>
          </p:nvSpPr>
          <p:spPr>
            <a:xfrm>
              <a:off x="414466" y="2005507"/>
              <a:ext cx="162770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zh-CN" altLang="en-US" sz="2000" b="1" dirty="0">
                  <a:solidFill>
                    <a:srgbClr val="4B5C84"/>
                  </a:solidFill>
                  <a:latin typeface="阿里巴巴普惠体 2.0 55 Regular" panose="00020600040101010101" pitchFamily="18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rPr>
                <a:t>项目构建</a:t>
              </a: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0B670AF0-679F-42AA-703E-E5C227960E3C}"/>
                </a:ext>
              </a:extLst>
            </p:cNvPr>
            <p:cNvSpPr txBox="1"/>
            <p:nvPr/>
          </p:nvSpPr>
          <p:spPr>
            <a:xfrm>
              <a:off x="2634711" y="1938184"/>
              <a:ext cx="1705062" cy="4589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dirty="0" err="1">
                  <a:solidFill>
                    <a:srgbClr val="4B5C84"/>
                  </a:solidFill>
                  <a:latin typeface="阿里巴巴普惠体 2.0 55 Regular" panose="00020600040101010101" pitchFamily="18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rPr>
                <a:t>Cmake</a:t>
              </a:r>
              <a:r>
                <a:rPr lang="zh-CN" altLang="en-US" dirty="0">
                  <a:solidFill>
                    <a:srgbClr val="4B5C84"/>
                  </a:solidFill>
                  <a:latin typeface="阿里巴巴普惠体 2.0 55 Regular" panose="00020600040101010101" pitchFamily="18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rPr>
                <a:t> </a:t>
              </a:r>
              <a:r>
                <a:rPr lang="en-US" altLang="zh-CN" dirty="0">
                  <a:solidFill>
                    <a:srgbClr val="4B5C84"/>
                  </a:solidFill>
                  <a:latin typeface="阿里巴巴普惠体 2.0 55 Regular" panose="00020600040101010101" pitchFamily="18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rPr>
                <a:t>3.16.3</a:t>
              </a:r>
              <a:endParaRPr lang="zh-CN" altLang="en-US" dirty="0">
                <a:solidFill>
                  <a:srgbClr val="4B5C84"/>
                </a:solidFill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endParaRPr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30FE165A-097E-2402-333C-4C4473B6252D}"/>
              </a:ext>
            </a:extLst>
          </p:cNvPr>
          <p:cNvGrpSpPr/>
          <p:nvPr/>
        </p:nvGrpSpPr>
        <p:grpSpPr>
          <a:xfrm>
            <a:off x="1164004" y="3004975"/>
            <a:ext cx="3925307" cy="467433"/>
            <a:chOff x="414466" y="1938184"/>
            <a:chExt cx="3925307" cy="467433"/>
          </a:xfrm>
        </p:grpSpPr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F85EAB9D-6613-A5FE-8623-5087026CD4AA}"/>
                </a:ext>
              </a:extLst>
            </p:cNvPr>
            <p:cNvSpPr txBox="1"/>
            <p:nvPr/>
          </p:nvSpPr>
          <p:spPr>
            <a:xfrm>
              <a:off x="414466" y="2005507"/>
              <a:ext cx="162770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zh-CN" altLang="en-US" sz="2000" b="1" dirty="0">
                  <a:solidFill>
                    <a:srgbClr val="4B5C84"/>
                  </a:solidFill>
                  <a:latin typeface="阿里巴巴普惠体 2.0 55 Regular" panose="00020600040101010101" pitchFamily="18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rPr>
                <a:t>词法分析</a:t>
              </a:r>
            </a:p>
          </p:txBody>
        </p: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DBED9556-9E79-AABB-DCC7-3E3F7C06EFB2}"/>
                </a:ext>
              </a:extLst>
            </p:cNvPr>
            <p:cNvSpPr txBox="1"/>
            <p:nvPr/>
          </p:nvSpPr>
          <p:spPr>
            <a:xfrm>
              <a:off x="2634711" y="1938184"/>
              <a:ext cx="1705062" cy="4589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dirty="0">
                  <a:solidFill>
                    <a:srgbClr val="4B5C84"/>
                  </a:solidFill>
                  <a:latin typeface="阿里巴巴普惠体 2.0 55 Regular" panose="00020600040101010101" pitchFamily="18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rPr>
                <a:t>Flex</a:t>
              </a:r>
              <a:r>
                <a:rPr lang="zh-CN" altLang="en-US" dirty="0">
                  <a:solidFill>
                    <a:srgbClr val="4B5C84"/>
                  </a:solidFill>
                  <a:latin typeface="阿里巴巴普惠体 2.0 55 Regular" panose="00020600040101010101" pitchFamily="18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rPr>
                <a:t> </a:t>
              </a:r>
              <a:r>
                <a:rPr lang="en-US" altLang="zh-CN" dirty="0">
                  <a:solidFill>
                    <a:srgbClr val="4B5C84"/>
                  </a:solidFill>
                  <a:latin typeface="阿里巴巴普惠体 2.0 55 Regular" panose="00020600040101010101" pitchFamily="18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rPr>
                <a:t>2.6.4</a:t>
              </a:r>
              <a:endParaRPr lang="zh-CN" altLang="en-US" dirty="0">
                <a:solidFill>
                  <a:srgbClr val="4B5C84"/>
                </a:solidFill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endParaRPr>
            </a:p>
          </p:txBody>
        </p:sp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5018C64C-7D9A-2955-6DF9-FC576528A402}"/>
              </a:ext>
            </a:extLst>
          </p:cNvPr>
          <p:cNvGrpSpPr/>
          <p:nvPr/>
        </p:nvGrpSpPr>
        <p:grpSpPr>
          <a:xfrm>
            <a:off x="1164004" y="3473587"/>
            <a:ext cx="3925307" cy="467433"/>
            <a:chOff x="414466" y="1938184"/>
            <a:chExt cx="3925307" cy="467433"/>
          </a:xfrm>
        </p:grpSpPr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FC3141A2-D160-54F6-B58A-FB1B4FB3FC4D}"/>
                </a:ext>
              </a:extLst>
            </p:cNvPr>
            <p:cNvSpPr txBox="1"/>
            <p:nvPr/>
          </p:nvSpPr>
          <p:spPr>
            <a:xfrm>
              <a:off x="414466" y="2005507"/>
              <a:ext cx="162770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zh-CN" altLang="en-US" sz="2000" b="1" dirty="0">
                  <a:solidFill>
                    <a:srgbClr val="4B5C84"/>
                  </a:solidFill>
                  <a:latin typeface="阿里巴巴普惠体 2.0 55 Regular" panose="00020600040101010101" pitchFamily="18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rPr>
                <a:t>语法分析</a:t>
              </a:r>
            </a:p>
          </p:txBody>
        </p: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E45B6F42-CBB8-04A3-CC1F-669BE162BF04}"/>
                </a:ext>
              </a:extLst>
            </p:cNvPr>
            <p:cNvSpPr txBox="1"/>
            <p:nvPr/>
          </p:nvSpPr>
          <p:spPr>
            <a:xfrm>
              <a:off x="2634711" y="1938184"/>
              <a:ext cx="1705062" cy="4589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dirty="0">
                  <a:solidFill>
                    <a:srgbClr val="4B5C84"/>
                  </a:solidFill>
                  <a:latin typeface="阿里巴巴普惠体 2.0 55 Regular" panose="00020600040101010101" pitchFamily="18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rPr>
                <a:t>Bison</a:t>
              </a:r>
              <a:r>
                <a:rPr lang="zh-CN" altLang="en-US" dirty="0">
                  <a:solidFill>
                    <a:srgbClr val="4B5C84"/>
                  </a:solidFill>
                  <a:latin typeface="阿里巴巴普惠体 2.0 55 Regular" panose="00020600040101010101" pitchFamily="18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rPr>
                <a:t> </a:t>
              </a:r>
              <a:r>
                <a:rPr lang="en-US" altLang="zh-CN" dirty="0">
                  <a:solidFill>
                    <a:srgbClr val="4B5C84"/>
                  </a:solidFill>
                  <a:latin typeface="阿里巴巴普惠体 2.0 55 Regular" panose="00020600040101010101" pitchFamily="18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rPr>
                <a:t>3.5.1</a:t>
              </a:r>
              <a:endParaRPr lang="zh-CN" altLang="en-US" dirty="0">
                <a:solidFill>
                  <a:srgbClr val="4B5C84"/>
                </a:solidFill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endParaRPr>
            </a:p>
          </p:txBody>
        </p:sp>
      </p:grp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BC4321B8-8941-3C9D-645C-57D9EE384F44}"/>
              </a:ext>
            </a:extLst>
          </p:cNvPr>
          <p:cNvGrpSpPr/>
          <p:nvPr/>
        </p:nvGrpSpPr>
        <p:grpSpPr>
          <a:xfrm>
            <a:off x="1156745" y="3941020"/>
            <a:ext cx="3925307" cy="467433"/>
            <a:chOff x="414466" y="1938184"/>
            <a:chExt cx="3925307" cy="467433"/>
          </a:xfrm>
        </p:grpSpPr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3ABEAC24-FB47-9AC0-1E0E-28C1E389154F}"/>
                </a:ext>
              </a:extLst>
            </p:cNvPr>
            <p:cNvSpPr txBox="1"/>
            <p:nvPr/>
          </p:nvSpPr>
          <p:spPr>
            <a:xfrm>
              <a:off x="414466" y="2005507"/>
              <a:ext cx="206058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zh-CN" altLang="en-US" sz="2000" b="1" dirty="0">
                  <a:solidFill>
                    <a:srgbClr val="4B5C84"/>
                  </a:solidFill>
                  <a:latin typeface="阿里巴巴普惠体 2.0 55 Regular" panose="00020600040101010101" pitchFamily="18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rPr>
                <a:t>目标代码生成</a:t>
              </a:r>
            </a:p>
          </p:txBody>
        </p:sp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BB677D36-6FD7-B0B9-C6FB-259C3E84A5AD}"/>
                </a:ext>
              </a:extLst>
            </p:cNvPr>
            <p:cNvSpPr txBox="1"/>
            <p:nvPr/>
          </p:nvSpPr>
          <p:spPr>
            <a:xfrm>
              <a:off x="2634711" y="1938184"/>
              <a:ext cx="1705062" cy="4589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dirty="0">
                  <a:solidFill>
                    <a:srgbClr val="4B5C84"/>
                  </a:solidFill>
                  <a:latin typeface="阿里巴巴普惠体 2.0 55 Regular" panose="00020600040101010101" pitchFamily="18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rPr>
                <a:t>LLVM</a:t>
              </a:r>
              <a:r>
                <a:rPr lang="zh-CN" altLang="en-US" dirty="0">
                  <a:solidFill>
                    <a:srgbClr val="4B5C84"/>
                  </a:solidFill>
                  <a:latin typeface="阿里巴巴普惠体 2.0 55 Regular" panose="00020600040101010101" pitchFamily="18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rPr>
                <a:t> </a:t>
              </a:r>
              <a:r>
                <a:rPr lang="en-US" altLang="zh-CN" dirty="0">
                  <a:solidFill>
                    <a:srgbClr val="4B5C84"/>
                  </a:solidFill>
                  <a:latin typeface="阿里巴巴普惠体 2.0 55 Regular" panose="00020600040101010101" pitchFamily="18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rPr>
                <a:t>10.0.0</a:t>
              </a:r>
              <a:endParaRPr lang="zh-CN" altLang="en-US" dirty="0">
                <a:solidFill>
                  <a:srgbClr val="4B5C84"/>
                </a:solidFill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endParaRPr>
            </a:p>
          </p:txBody>
        </p:sp>
      </p:grp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EC780D37-46B5-45AB-CDB6-40494120D590}"/>
              </a:ext>
            </a:extLst>
          </p:cNvPr>
          <p:cNvGrpSpPr/>
          <p:nvPr/>
        </p:nvGrpSpPr>
        <p:grpSpPr>
          <a:xfrm>
            <a:off x="1156745" y="4412292"/>
            <a:ext cx="3925307" cy="467433"/>
            <a:chOff x="414466" y="1938184"/>
            <a:chExt cx="3925307" cy="467433"/>
          </a:xfrm>
        </p:grpSpPr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4049E408-B432-B7FF-C485-371EDBF974F7}"/>
                </a:ext>
              </a:extLst>
            </p:cNvPr>
            <p:cNvSpPr txBox="1"/>
            <p:nvPr/>
          </p:nvSpPr>
          <p:spPr>
            <a:xfrm>
              <a:off x="414466" y="2005507"/>
              <a:ext cx="206058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zh-CN" altLang="en-US" sz="2000" b="1" dirty="0">
                  <a:solidFill>
                    <a:srgbClr val="4B5C84"/>
                  </a:solidFill>
                  <a:latin typeface="阿里巴巴普惠体 2.0 55 Regular" panose="00020600040101010101" pitchFamily="18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rPr>
                <a:t>编译器</a:t>
              </a:r>
            </a:p>
          </p:txBody>
        </p: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51D9A0A4-CA1C-06BF-198B-DC2A792B76B1}"/>
                </a:ext>
              </a:extLst>
            </p:cNvPr>
            <p:cNvSpPr txBox="1"/>
            <p:nvPr/>
          </p:nvSpPr>
          <p:spPr>
            <a:xfrm>
              <a:off x="2634711" y="1938184"/>
              <a:ext cx="1705062" cy="4589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dirty="0">
                  <a:solidFill>
                    <a:srgbClr val="4B5C84"/>
                  </a:solidFill>
                  <a:latin typeface="阿里巴巴普惠体 2.0 55 Regular" panose="00020600040101010101" pitchFamily="18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rPr>
                <a:t>GCC</a:t>
              </a:r>
              <a:r>
                <a:rPr lang="zh-CN" altLang="en-US" dirty="0">
                  <a:solidFill>
                    <a:srgbClr val="4B5C84"/>
                  </a:solidFill>
                  <a:latin typeface="阿里巴巴普惠体 2.0 55 Regular" panose="00020600040101010101" pitchFamily="18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rPr>
                <a:t> </a:t>
              </a:r>
              <a:r>
                <a:rPr lang="en-US" altLang="zh-CN" dirty="0">
                  <a:solidFill>
                    <a:srgbClr val="4B5C84"/>
                  </a:solidFill>
                  <a:latin typeface="阿里巴巴普惠体 2.0 55 Regular" panose="00020600040101010101" pitchFamily="18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rPr>
                <a:t>9.0.4</a:t>
              </a:r>
              <a:endParaRPr lang="zh-CN" altLang="en-US" dirty="0">
                <a:solidFill>
                  <a:srgbClr val="4B5C84"/>
                </a:solidFill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endParaRPr>
            </a:p>
          </p:txBody>
        </p:sp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1DFA23BE-EEA5-826A-19CD-514A4E860ED5}"/>
              </a:ext>
            </a:extLst>
          </p:cNvPr>
          <p:cNvGrpSpPr/>
          <p:nvPr/>
        </p:nvGrpSpPr>
        <p:grpSpPr>
          <a:xfrm>
            <a:off x="1164004" y="4879725"/>
            <a:ext cx="3925307" cy="467433"/>
            <a:chOff x="414466" y="1938184"/>
            <a:chExt cx="3925307" cy="467433"/>
          </a:xfrm>
        </p:grpSpPr>
        <p:sp>
          <p:nvSpPr>
            <p:cNvPr id="50" name="文本框 49">
              <a:extLst>
                <a:ext uri="{FF2B5EF4-FFF2-40B4-BE49-F238E27FC236}">
                  <a16:creationId xmlns:a16="http://schemas.microsoft.com/office/drawing/2014/main" id="{32B2CF17-EF04-CC28-E55F-CB2D86184E81}"/>
                </a:ext>
              </a:extLst>
            </p:cNvPr>
            <p:cNvSpPr txBox="1"/>
            <p:nvPr/>
          </p:nvSpPr>
          <p:spPr>
            <a:xfrm>
              <a:off x="414466" y="2005507"/>
              <a:ext cx="206058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zh-CN" sz="2000" b="1" dirty="0">
                  <a:solidFill>
                    <a:srgbClr val="4B5C84"/>
                  </a:solidFill>
                  <a:latin typeface="阿里巴巴普惠体 2.0 55 Regular" panose="00020600040101010101" pitchFamily="18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rPr>
                <a:t>AST</a:t>
              </a:r>
              <a:r>
                <a:rPr lang="zh-CN" altLang="en-US" sz="2000" b="1" dirty="0">
                  <a:solidFill>
                    <a:srgbClr val="4B5C84"/>
                  </a:solidFill>
                  <a:latin typeface="阿里巴巴普惠体 2.0 55 Regular" panose="00020600040101010101" pitchFamily="18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rPr>
                <a:t>可视化</a:t>
              </a:r>
            </a:p>
          </p:txBody>
        </p:sp>
        <p:sp>
          <p:nvSpPr>
            <p:cNvPr id="51" name="文本框 50">
              <a:extLst>
                <a:ext uri="{FF2B5EF4-FFF2-40B4-BE49-F238E27FC236}">
                  <a16:creationId xmlns:a16="http://schemas.microsoft.com/office/drawing/2014/main" id="{A5C14382-75FC-4FB5-09B5-BBF45CDFDB55}"/>
                </a:ext>
              </a:extLst>
            </p:cNvPr>
            <p:cNvSpPr txBox="1"/>
            <p:nvPr/>
          </p:nvSpPr>
          <p:spPr>
            <a:xfrm>
              <a:off x="2634711" y="1938184"/>
              <a:ext cx="1705062" cy="4589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dirty="0" err="1">
                  <a:solidFill>
                    <a:srgbClr val="4B5C84"/>
                  </a:solidFill>
                  <a:latin typeface="阿里巴巴普惠体 2.0 55 Regular" panose="00020600040101010101" pitchFamily="18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rPr>
                <a:t>Echarts</a:t>
              </a:r>
              <a:endParaRPr lang="zh-CN" altLang="en-US" dirty="0">
                <a:solidFill>
                  <a:srgbClr val="4B5C84"/>
                </a:solidFill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endParaRPr>
            </a:p>
          </p:txBody>
        </p:sp>
      </p:grpSp>
      <p:pic>
        <p:nvPicPr>
          <p:cNvPr id="53" name="图片 52">
            <a:extLst>
              <a:ext uri="{FF2B5EF4-FFF2-40B4-BE49-F238E27FC236}">
                <a16:creationId xmlns:a16="http://schemas.microsoft.com/office/drawing/2014/main" id="{7C0D1041-DBAC-3A31-F0A7-DBFDFCA521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2784" y="654890"/>
            <a:ext cx="3669728" cy="5397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168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>
            <a:extLst>
              <a:ext uri="{FF2B5EF4-FFF2-40B4-BE49-F238E27FC236}">
                <a16:creationId xmlns:a16="http://schemas.microsoft.com/office/drawing/2014/main" id="{28F6893B-66FD-2DC7-529B-4AB1883BE628}"/>
              </a:ext>
            </a:extLst>
          </p:cNvPr>
          <p:cNvGrpSpPr/>
          <p:nvPr/>
        </p:nvGrpSpPr>
        <p:grpSpPr>
          <a:xfrm>
            <a:off x="0" y="350702"/>
            <a:ext cx="4516606" cy="400110"/>
            <a:chOff x="0" y="6304876"/>
            <a:chExt cx="4516606" cy="400110"/>
          </a:xfrm>
        </p:grpSpPr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FB401C34-F5C5-9E09-4AD2-8DC8ED63491E}"/>
                </a:ext>
              </a:extLst>
            </p:cNvPr>
            <p:cNvSpPr txBox="1"/>
            <p:nvPr/>
          </p:nvSpPr>
          <p:spPr>
            <a:xfrm>
              <a:off x="2831018" y="6304876"/>
              <a:ext cx="168558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accent4">
                      <a:lumMod val="75000"/>
                    </a:schemeClr>
                  </a:solidFill>
                  <a:latin typeface="阿里巴巴普惠体 2.0 55 Regular" panose="00020600040101010101" pitchFamily="18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rPr>
                <a:t>项目概览</a:t>
              </a:r>
            </a:p>
          </p:txBody>
        </p:sp>
        <p:grpSp>
          <p:nvGrpSpPr>
            <p:cNvPr id="32" name="组合 31">
              <a:extLst>
                <a:ext uri="{FF2B5EF4-FFF2-40B4-BE49-F238E27FC236}">
                  <a16:creationId xmlns:a16="http://schemas.microsoft.com/office/drawing/2014/main" id="{F16337EB-061C-CFF7-892A-008A6DC243B2}"/>
                </a:ext>
              </a:extLst>
            </p:cNvPr>
            <p:cNvGrpSpPr/>
            <p:nvPr/>
          </p:nvGrpSpPr>
          <p:grpSpPr>
            <a:xfrm>
              <a:off x="0" y="6400799"/>
              <a:ext cx="2755900" cy="211439"/>
              <a:chOff x="0" y="6400799"/>
              <a:chExt cx="2755900" cy="211439"/>
            </a:xfrm>
          </p:grpSpPr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52700E17-319D-BC32-21DB-03C86ABEA335}"/>
                  </a:ext>
                </a:extLst>
              </p:cNvPr>
              <p:cNvSpPr/>
              <p:nvPr/>
            </p:nvSpPr>
            <p:spPr>
              <a:xfrm>
                <a:off x="0" y="6400799"/>
                <a:ext cx="2273300" cy="208265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accent4">
                      <a:lumMod val="75000"/>
                    </a:schemeClr>
                  </a:solidFill>
                  <a:latin typeface="阿里巴巴普惠体 2.0 55 Regular" panose="00020600040101010101" pitchFamily="18" charset="-122"/>
                  <a:ea typeface="阿里巴巴普惠体 2.0 55 Regular" panose="00020600040101010101" pitchFamily="18" charset="-122"/>
                </a:endParaRPr>
              </a:p>
            </p:txBody>
          </p:sp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2173B76B-7A91-C9E2-52C4-E482084F8D00}"/>
                  </a:ext>
                </a:extLst>
              </p:cNvPr>
              <p:cNvSpPr/>
              <p:nvPr/>
            </p:nvSpPr>
            <p:spPr>
              <a:xfrm>
                <a:off x="2348418" y="6400799"/>
                <a:ext cx="166182" cy="208265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accent4">
                      <a:lumMod val="75000"/>
                    </a:schemeClr>
                  </a:solidFill>
                  <a:latin typeface="阿里巴巴普惠体 2.0 55 Regular" panose="00020600040101010101" pitchFamily="18" charset="-122"/>
                  <a:ea typeface="阿里巴巴普惠体 2.0 55 Regular" panose="00020600040101010101" pitchFamily="18" charset="-122"/>
                </a:endParaRPr>
              </a:p>
            </p:txBody>
          </p:sp>
          <p:sp>
            <p:nvSpPr>
              <p:cNvPr id="37" name="矩形 36">
                <a:extLst>
                  <a:ext uri="{FF2B5EF4-FFF2-40B4-BE49-F238E27FC236}">
                    <a16:creationId xmlns:a16="http://schemas.microsoft.com/office/drawing/2014/main" id="{7E3FF1EE-B65C-FE8F-F919-1AFB14A0DA36}"/>
                  </a:ext>
                </a:extLst>
              </p:cNvPr>
              <p:cNvSpPr/>
              <p:nvPr/>
            </p:nvSpPr>
            <p:spPr>
              <a:xfrm>
                <a:off x="2589718" y="6403973"/>
                <a:ext cx="166182" cy="208265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accent4">
                      <a:lumMod val="75000"/>
                    </a:schemeClr>
                  </a:solidFill>
                  <a:latin typeface="阿里巴巴普惠体 2.0 55 Regular" panose="00020600040101010101" pitchFamily="18" charset="-122"/>
                  <a:ea typeface="阿里巴巴普惠体 2.0 55 Regular" panose="00020600040101010101" pitchFamily="18" charset="-122"/>
                </a:endParaRPr>
              </a:p>
            </p:txBody>
          </p:sp>
        </p:grp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CFC6444F-B9BB-8E1F-5714-623B2A73AA0C}"/>
              </a:ext>
            </a:extLst>
          </p:cNvPr>
          <p:cNvSpPr txBox="1"/>
          <p:nvPr/>
        </p:nvSpPr>
        <p:spPr>
          <a:xfrm>
            <a:off x="442821" y="911922"/>
            <a:ext cx="18752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accent1"/>
                </a:solidFill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支持 </a:t>
            </a:r>
            <a:r>
              <a:rPr lang="en-US" altLang="zh-CN" sz="2000" b="1" dirty="0">
                <a:solidFill>
                  <a:schemeClr val="accent1"/>
                </a:solidFill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Feature</a:t>
            </a:r>
            <a:r>
              <a:rPr lang="zh-CN" altLang="en-US" sz="2000" b="1" dirty="0">
                <a:solidFill>
                  <a:schemeClr val="accent1"/>
                </a:solidFill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 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446409B9-70B0-CAD5-E3C3-1016A470B4CD}"/>
              </a:ext>
            </a:extLst>
          </p:cNvPr>
          <p:cNvGrpSpPr/>
          <p:nvPr/>
        </p:nvGrpSpPr>
        <p:grpSpPr>
          <a:xfrm>
            <a:off x="455521" y="1516431"/>
            <a:ext cx="3925307" cy="467433"/>
            <a:chOff x="414466" y="1938184"/>
            <a:chExt cx="3925307" cy="467433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52BCA38E-100A-FD37-2E3E-4F846486CB7A}"/>
                </a:ext>
              </a:extLst>
            </p:cNvPr>
            <p:cNvSpPr txBox="1"/>
            <p:nvPr/>
          </p:nvSpPr>
          <p:spPr>
            <a:xfrm>
              <a:off x="414466" y="2005507"/>
              <a:ext cx="162770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zh-CN" altLang="en-US" sz="2000" b="1" dirty="0">
                  <a:solidFill>
                    <a:srgbClr val="4B5C84"/>
                  </a:solidFill>
                  <a:latin typeface="阿里巴巴普惠体 2.0 55 Regular" panose="00020600040101010101" pitchFamily="18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rPr>
                <a:t>注释</a:t>
              </a: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ABD2D121-86BB-E56E-E277-2C6549E8D835}"/>
                </a:ext>
              </a:extLst>
            </p:cNvPr>
            <p:cNvSpPr txBox="1"/>
            <p:nvPr/>
          </p:nvSpPr>
          <p:spPr>
            <a:xfrm>
              <a:off x="1712440" y="1938184"/>
              <a:ext cx="2627333" cy="4589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dirty="0">
                  <a:solidFill>
                    <a:srgbClr val="4B5C84"/>
                  </a:solidFill>
                  <a:latin typeface="阿里巴巴普惠体 2.0 55 Regular" panose="00020600040101010101" pitchFamily="18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rPr>
                <a:t>支持 </a:t>
              </a:r>
              <a:r>
                <a:rPr lang="en-US" altLang="zh-CN" dirty="0">
                  <a:solidFill>
                    <a:srgbClr val="4B5C84"/>
                  </a:solidFill>
                  <a:latin typeface="阿里巴巴普惠体 2.0 55 Regular" panose="00020600040101010101" pitchFamily="18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rPr>
                <a:t>// </a:t>
              </a:r>
              <a:r>
                <a:rPr lang="zh-CN" altLang="en-US" dirty="0">
                  <a:solidFill>
                    <a:srgbClr val="4B5C84"/>
                  </a:solidFill>
                  <a:latin typeface="阿里巴巴普惠体 2.0 55 Regular" panose="00020600040101010101" pitchFamily="18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rPr>
                <a:t>开头的单行注释</a:t>
              </a:r>
            </a:p>
          </p:txBody>
        </p: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DC35A72E-2DBD-966C-2394-2DFFB7A6EB74}"/>
              </a:ext>
            </a:extLst>
          </p:cNvPr>
          <p:cNvGrpSpPr/>
          <p:nvPr/>
        </p:nvGrpSpPr>
        <p:grpSpPr>
          <a:xfrm>
            <a:off x="455521" y="3697943"/>
            <a:ext cx="4148751" cy="917816"/>
            <a:chOff x="767494" y="3816281"/>
            <a:chExt cx="4148751" cy="917816"/>
          </a:xfrm>
        </p:grpSpPr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9C9A444C-9791-CE0F-CC06-33D3133E8F12}"/>
                </a:ext>
              </a:extLst>
            </p:cNvPr>
            <p:cNvGrpSpPr/>
            <p:nvPr/>
          </p:nvGrpSpPr>
          <p:grpSpPr>
            <a:xfrm>
              <a:off x="767494" y="3816281"/>
              <a:ext cx="4148751" cy="467433"/>
              <a:chOff x="414466" y="1938184"/>
              <a:chExt cx="4148751" cy="467433"/>
            </a:xfrm>
          </p:grpSpPr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B23F0510-F7FB-28B1-3C64-25FB8A8A4260}"/>
                  </a:ext>
                </a:extLst>
              </p:cNvPr>
              <p:cNvSpPr txBox="1"/>
              <p:nvPr/>
            </p:nvSpPr>
            <p:spPr>
              <a:xfrm>
                <a:off x="414466" y="2005507"/>
                <a:ext cx="162770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zh-CN" altLang="en-US" sz="2000" b="1" dirty="0">
                    <a:solidFill>
                      <a:srgbClr val="4B5C84"/>
                    </a:solidFill>
                    <a:latin typeface="阿里巴巴普惠体 2.0 55 Regular" panose="00020600040101010101" pitchFamily="18" charset="-122"/>
                    <a:ea typeface="阿里巴巴普惠体 2.0 55 Regular" panose="00020600040101010101" pitchFamily="18" charset="-122"/>
                    <a:cs typeface="阿里巴巴普惠体 2.0 55 Regular" panose="00020600040101010101" pitchFamily="18" charset="-122"/>
                  </a:rPr>
                  <a:t>标识符</a:t>
                </a:r>
              </a:p>
            </p:txBody>
          </p:sp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320417C1-AF57-3DD0-E5F0-9FE1F57541C1}"/>
                  </a:ext>
                </a:extLst>
              </p:cNvPr>
              <p:cNvSpPr txBox="1"/>
              <p:nvPr/>
            </p:nvSpPr>
            <p:spPr>
              <a:xfrm>
                <a:off x="1712440" y="1938184"/>
                <a:ext cx="2850777" cy="4589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dirty="0">
                    <a:solidFill>
                      <a:srgbClr val="4B5C84"/>
                    </a:solidFill>
                    <a:latin typeface="阿里巴巴普惠体 2.0 55 Regular" panose="00020600040101010101" pitchFamily="18" charset="-122"/>
                    <a:ea typeface="阿里巴巴普惠体 2.0 55 Regular" panose="00020600040101010101" pitchFamily="18" charset="-122"/>
                    <a:cs typeface="阿里巴巴普惠体 2.0 55 Regular" panose="00020600040101010101" pitchFamily="18" charset="-122"/>
                  </a:rPr>
                  <a:t>包含字母、数字、下划线</a:t>
                </a:r>
              </a:p>
            </p:txBody>
          </p:sp>
        </p:grp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F3109D82-33AD-9C7F-1B3B-C567C23CEBDD}"/>
                </a:ext>
              </a:extLst>
            </p:cNvPr>
            <p:cNvSpPr txBox="1"/>
            <p:nvPr/>
          </p:nvSpPr>
          <p:spPr>
            <a:xfrm>
              <a:off x="2065468" y="4275189"/>
              <a:ext cx="2850777" cy="4589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dirty="0">
                  <a:solidFill>
                    <a:srgbClr val="4B5C84"/>
                  </a:solidFill>
                  <a:latin typeface="阿里巴巴普惠体 2.0 55 Regular" panose="00020600040101010101" pitchFamily="18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rPr>
                <a:t>不以数字开头</a:t>
              </a:r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E0EB68AE-EA60-4A36-D396-2B850CD4F028}"/>
              </a:ext>
            </a:extLst>
          </p:cNvPr>
          <p:cNvGrpSpPr/>
          <p:nvPr/>
        </p:nvGrpSpPr>
        <p:grpSpPr>
          <a:xfrm>
            <a:off x="453579" y="1961155"/>
            <a:ext cx="5330448" cy="1710559"/>
            <a:chOff x="765552" y="2079493"/>
            <a:chExt cx="5330448" cy="1710559"/>
          </a:xfrm>
        </p:grpSpPr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C0D35204-055F-46AB-A52F-C459083B4F51}"/>
                </a:ext>
              </a:extLst>
            </p:cNvPr>
            <p:cNvGrpSpPr/>
            <p:nvPr/>
          </p:nvGrpSpPr>
          <p:grpSpPr>
            <a:xfrm>
              <a:off x="765552" y="2079493"/>
              <a:ext cx="4624030" cy="472052"/>
              <a:chOff x="414466" y="1938184"/>
              <a:chExt cx="4624030" cy="472052"/>
            </a:xfrm>
          </p:grpSpPr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B0CF1EE3-F5EA-A914-D9AD-6F32D7C920C5}"/>
                  </a:ext>
                </a:extLst>
              </p:cNvPr>
              <p:cNvSpPr txBox="1"/>
              <p:nvPr/>
            </p:nvSpPr>
            <p:spPr>
              <a:xfrm>
                <a:off x="414466" y="2005507"/>
                <a:ext cx="162770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zh-CN" altLang="en-US" sz="2000" b="1" dirty="0">
                    <a:solidFill>
                      <a:srgbClr val="4B5C84"/>
                    </a:solidFill>
                    <a:latin typeface="阿里巴巴普惠体 2.0 55 Regular" panose="00020600040101010101" pitchFamily="18" charset="-122"/>
                    <a:ea typeface="阿里巴巴普惠体 2.0 55 Regular" panose="00020600040101010101" pitchFamily="18" charset="-122"/>
                    <a:cs typeface="阿里巴巴普惠体 2.0 55 Regular" panose="00020600040101010101" pitchFamily="18" charset="-122"/>
                  </a:rPr>
                  <a:t>类型</a:t>
                </a:r>
              </a:p>
            </p:txBody>
          </p:sp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7BAC755C-6740-C466-508E-9F78DFFB8C0D}"/>
                  </a:ext>
                </a:extLst>
              </p:cNvPr>
              <p:cNvSpPr txBox="1"/>
              <p:nvPr/>
            </p:nvSpPr>
            <p:spPr>
              <a:xfrm>
                <a:off x="1712440" y="1938184"/>
                <a:ext cx="3326056" cy="4720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dirty="0">
                    <a:solidFill>
                      <a:srgbClr val="4B5C84"/>
                    </a:solidFill>
                    <a:latin typeface="Courier" pitchFamily="2" charset="0"/>
                    <a:ea typeface="阿里巴巴普惠体 2.0 55 Regular" panose="00020600040101010101" pitchFamily="18" charset="-122"/>
                    <a:cs typeface="阿里巴巴普惠体 2.0 55 Regular" panose="00020600040101010101" pitchFamily="18" charset="-122"/>
                  </a:rPr>
                  <a:t>int, float, char, void</a:t>
                </a:r>
                <a:endParaRPr lang="zh-CN" altLang="en-US" dirty="0">
                  <a:solidFill>
                    <a:srgbClr val="4B5C84"/>
                  </a:solidFill>
                  <a:latin typeface="Courier" pitchFamily="2" charset="0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endParaRPr>
              </a:p>
            </p:txBody>
          </p:sp>
        </p:grp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F1CFA133-5FA4-9A7A-8DB1-A858C02DD04B}"/>
                </a:ext>
              </a:extLst>
            </p:cNvPr>
            <p:cNvSpPr txBox="1"/>
            <p:nvPr/>
          </p:nvSpPr>
          <p:spPr>
            <a:xfrm>
              <a:off x="2052768" y="2500132"/>
              <a:ext cx="3326056" cy="4589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dirty="0">
                  <a:solidFill>
                    <a:srgbClr val="4B5C84"/>
                  </a:solidFill>
                  <a:latin typeface="阿里巴巴普惠体 2.0 55 Regular" panose="00020600040101010101" pitchFamily="18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rPr>
                <a:t>支持 正负数，</a:t>
              </a:r>
              <a:r>
                <a:rPr lang="en-US" altLang="zh-CN" dirty="0">
                  <a:solidFill>
                    <a:srgbClr val="4B5C84"/>
                  </a:solidFill>
                  <a:latin typeface="阿里巴巴普惠体 2.0 55 Regular" panose="00020600040101010101" pitchFamily="18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rPr>
                <a:t>Hex</a:t>
              </a:r>
              <a:r>
                <a:rPr lang="zh-CN" altLang="en-US" dirty="0">
                  <a:solidFill>
                    <a:srgbClr val="4B5C84"/>
                  </a:solidFill>
                  <a:latin typeface="阿里巴巴普惠体 2.0 55 Regular" panose="00020600040101010101" pitchFamily="18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rPr>
                <a:t> </a:t>
              </a:r>
              <a:r>
                <a:rPr lang="en-US" altLang="zh-CN" dirty="0">
                  <a:solidFill>
                    <a:srgbClr val="4B5C84"/>
                  </a:solidFill>
                  <a:latin typeface="阿里巴巴普惠体 2.0 55 Regular" panose="00020600040101010101" pitchFamily="18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rPr>
                <a:t>/</a:t>
              </a:r>
              <a:r>
                <a:rPr lang="zh-CN" altLang="en-US" dirty="0">
                  <a:solidFill>
                    <a:srgbClr val="4B5C84"/>
                  </a:solidFill>
                  <a:latin typeface="阿里巴巴普惠体 2.0 55 Regular" panose="00020600040101010101" pitchFamily="18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rPr>
                <a:t> </a:t>
              </a:r>
              <a:r>
                <a:rPr lang="en-US" altLang="zh-CN" dirty="0">
                  <a:solidFill>
                    <a:srgbClr val="4B5C84"/>
                  </a:solidFill>
                  <a:latin typeface="阿里巴巴普惠体 2.0 55 Regular" panose="00020600040101010101" pitchFamily="18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rPr>
                <a:t>Oct</a:t>
              </a:r>
              <a:r>
                <a:rPr lang="zh-CN" altLang="en-US" dirty="0">
                  <a:solidFill>
                    <a:srgbClr val="4B5C84"/>
                  </a:solidFill>
                  <a:latin typeface="阿里巴巴普惠体 2.0 55 Regular" panose="00020600040101010101" pitchFamily="18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rPr>
                <a:t> </a:t>
              </a:r>
              <a:r>
                <a:rPr lang="en-US" altLang="zh-CN" dirty="0">
                  <a:solidFill>
                    <a:srgbClr val="4B5C84"/>
                  </a:solidFill>
                  <a:latin typeface="阿里巴巴普惠体 2.0 55 Regular" panose="00020600040101010101" pitchFamily="18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rPr>
                <a:t>/</a:t>
              </a:r>
              <a:r>
                <a:rPr lang="zh-CN" altLang="en-US" dirty="0">
                  <a:solidFill>
                    <a:srgbClr val="4B5C84"/>
                  </a:solidFill>
                  <a:latin typeface="阿里巴巴普惠体 2.0 55 Regular" panose="00020600040101010101" pitchFamily="18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rPr>
                <a:t> </a:t>
              </a:r>
              <a:r>
                <a:rPr lang="en-US" altLang="zh-CN" dirty="0">
                  <a:solidFill>
                    <a:srgbClr val="4B5C84"/>
                  </a:solidFill>
                  <a:latin typeface="阿里巴巴普惠体 2.0 55 Regular" panose="00020600040101010101" pitchFamily="18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rPr>
                <a:t>Dec</a:t>
              </a:r>
              <a:endParaRPr lang="zh-CN" altLang="en-US" dirty="0">
                <a:solidFill>
                  <a:srgbClr val="4B5C84"/>
                </a:solidFill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endParaRP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3FD16F74-DA6F-968D-3DE9-CE7C08B9505B}"/>
                </a:ext>
              </a:extLst>
            </p:cNvPr>
            <p:cNvSpPr txBox="1"/>
            <p:nvPr/>
          </p:nvSpPr>
          <p:spPr>
            <a:xfrm>
              <a:off x="2065468" y="2929492"/>
              <a:ext cx="4030532" cy="4689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dirty="0">
                  <a:solidFill>
                    <a:srgbClr val="4B5C84"/>
                  </a:solidFill>
                  <a:latin typeface="阿里巴巴普惠体 2.0 55 Regular" panose="00020600040101010101" pitchFamily="18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rPr>
                <a:t>支持 </a:t>
              </a:r>
              <a:r>
                <a:rPr lang="en-US" altLang="zh-CN" dirty="0">
                  <a:solidFill>
                    <a:srgbClr val="4B5C84"/>
                  </a:solidFill>
                  <a:latin typeface="Courier" pitchFamily="2" charset="0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rPr>
                <a:t>int, float, char</a:t>
              </a:r>
              <a:r>
                <a:rPr lang="zh-CN" altLang="en-US" dirty="0">
                  <a:solidFill>
                    <a:srgbClr val="4B5C84"/>
                  </a:solidFill>
                  <a:latin typeface="Courier" pitchFamily="2" charset="0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rPr>
                <a:t> 相互转化</a:t>
              </a:r>
              <a:endParaRPr lang="zh-CN" altLang="en-US" dirty="0">
                <a:solidFill>
                  <a:srgbClr val="4B5C84"/>
                </a:solidFill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endParaRP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5CD20DDF-0C15-B7C9-15D9-5CDD18303F24}"/>
                </a:ext>
              </a:extLst>
            </p:cNvPr>
            <p:cNvSpPr txBox="1"/>
            <p:nvPr/>
          </p:nvSpPr>
          <p:spPr>
            <a:xfrm>
              <a:off x="2067112" y="3331144"/>
              <a:ext cx="2850777" cy="4589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dirty="0">
                  <a:solidFill>
                    <a:srgbClr val="4B5C84"/>
                  </a:solidFill>
                  <a:latin typeface="阿里巴巴普惠体 2.0 55 Regular" panose="00020600040101010101" pitchFamily="18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rPr>
                <a:t>支持 </a:t>
              </a:r>
              <a:r>
                <a:rPr lang="zh-CN" altLang="en-US" b="1" dirty="0">
                  <a:solidFill>
                    <a:srgbClr val="4B5C84"/>
                  </a:solidFill>
                  <a:latin typeface="阿里巴巴普惠体 2.0 55 Regular" panose="00020600040101010101" pitchFamily="18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rPr>
                <a:t>数组</a:t>
              </a:r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2474AAC5-6EC4-E19D-4E38-C3A5F57066A1}"/>
              </a:ext>
            </a:extLst>
          </p:cNvPr>
          <p:cNvGrpSpPr/>
          <p:nvPr/>
        </p:nvGrpSpPr>
        <p:grpSpPr>
          <a:xfrm>
            <a:off x="442821" y="4641988"/>
            <a:ext cx="3925307" cy="468975"/>
            <a:chOff x="414466" y="1938184"/>
            <a:chExt cx="3925307" cy="468975"/>
          </a:xfrm>
        </p:grpSpPr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063C727B-801E-A2D5-537A-96E3E06E5BA3}"/>
                </a:ext>
              </a:extLst>
            </p:cNvPr>
            <p:cNvSpPr txBox="1"/>
            <p:nvPr/>
          </p:nvSpPr>
          <p:spPr>
            <a:xfrm>
              <a:off x="414466" y="2005507"/>
              <a:ext cx="162770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zh-CN" altLang="en-US" sz="2000" b="1" dirty="0">
                  <a:solidFill>
                    <a:srgbClr val="4B5C84"/>
                  </a:solidFill>
                  <a:latin typeface="阿里巴巴普惠体 2.0 55 Regular" panose="00020600040101010101" pitchFamily="18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rPr>
                <a:t>运算</a:t>
              </a: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17C6CDEA-81B1-D82D-1B0F-CA7EE0C83450}"/>
                </a:ext>
              </a:extLst>
            </p:cNvPr>
            <p:cNvSpPr txBox="1"/>
            <p:nvPr/>
          </p:nvSpPr>
          <p:spPr>
            <a:xfrm>
              <a:off x="1712440" y="1938184"/>
              <a:ext cx="2627333" cy="4689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dirty="0">
                  <a:solidFill>
                    <a:srgbClr val="4B5C84"/>
                  </a:solidFill>
                  <a:latin typeface="阿里巴巴普惠体 2.0 55 Regular" panose="00020600040101010101" pitchFamily="18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rPr>
                <a:t>支持 </a:t>
              </a:r>
              <a:r>
                <a:rPr lang="zh-CN" altLang="en-US" b="1" dirty="0">
                  <a:solidFill>
                    <a:srgbClr val="4B5C84"/>
                  </a:solidFill>
                  <a:latin typeface="阿里巴巴普惠体 2.0 55 Regular" panose="00020600040101010101" pitchFamily="18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rPr>
                <a:t>逻辑运算 </a:t>
              </a:r>
              <a:r>
                <a:rPr lang="en-US" altLang="zh-CN" b="1" dirty="0">
                  <a:solidFill>
                    <a:srgbClr val="4B5C84"/>
                  </a:solidFill>
                  <a:latin typeface="阿里巴巴普惠体 2.0 55 Regular" panose="00020600040101010101" pitchFamily="18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rPr>
                <a:t> </a:t>
              </a:r>
              <a:r>
                <a:rPr lang="en-US" altLang="zh-CN" dirty="0">
                  <a:solidFill>
                    <a:srgbClr val="4B5C84"/>
                  </a:solidFill>
                  <a:latin typeface="Courier" pitchFamily="2" charset="0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rPr>
                <a:t>&amp;&amp; ||</a:t>
              </a:r>
              <a:endParaRPr lang="zh-CN" altLang="en-US" dirty="0">
                <a:solidFill>
                  <a:srgbClr val="4B5C84"/>
                </a:solidFill>
                <a:latin typeface="Courier" pitchFamily="2" charset="0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endParaRPr>
            </a:p>
          </p:txBody>
        </p:sp>
      </p:grpSp>
      <p:sp>
        <p:nvSpPr>
          <p:cNvPr id="30" name="文本框 29">
            <a:extLst>
              <a:ext uri="{FF2B5EF4-FFF2-40B4-BE49-F238E27FC236}">
                <a16:creationId xmlns:a16="http://schemas.microsoft.com/office/drawing/2014/main" id="{9BFF969A-4E69-4B51-A0BD-BCBE2680C4F9}"/>
              </a:ext>
            </a:extLst>
          </p:cNvPr>
          <p:cNvSpPr txBox="1"/>
          <p:nvPr/>
        </p:nvSpPr>
        <p:spPr>
          <a:xfrm>
            <a:off x="1740795" y="5033079"/>
            <a:ext cx="1627702" cy="468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4B5C84"/>
                </a:solidFill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支持 </a:t>
            </a:r>
            <a:r>
              <a:rPr lang="zh-CN" altLang="en-US" b="1" dirty="0">
                <a:solidFill>
                  <a:srgbClr val="4B5C84"/>
                </a:solidFill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比较运算</a:t>
            </a:r>
            <a:endParaRPr lang="zh-CN" altLang="en-US" dirty="0">
              <a:solidFill>
                <a:srgbClr val="4B5C84"/>
              </a:solidFill>
              <a:latin typeface="Courier" pitchFamily="2" charset="0"/>
              <a:ea typeface="阿里巴巴普惠体 2.0 55 Regular" panose="00020600040101010101" pitchFamily="18" charset="-122"/>
              <a:cs typeface="阿里巴巴普惠体 2.0 55 Regular" panose="00020600040101010101" pitchFamily="18" charset="-122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434E7F7E-0117-9D84-7727-FEA4D2D19612}"/>
              </a:ext>
            </a:extLst>
          </p:cNvPr>
          <p:cNvSpPr txBox="1"/>
          <p:nvPr/>
        </p:nvSpPr>
        <p:spPr>
          <a:xfrm>
            <a:off x="3354690" y="5024646"/>
            <a:ext cx="2499164" cy="4720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4B5C84"/>
                </a:solidFill>
                <a:latin typeface="Courier" pitchFamily="2" charset="0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&lt; &lt;= &lt; &lt;= == !=</a:t>
            </a:r>
            <a:endParaRPr lang="zh-CN" altLang="en-US" dirty="0">
              <a:solidFill>
                <a:srgbClr val="4B5C84"/>
              </a:solidFill>
              <a:latin typeface="Courier" pitchFamily="2" charset="0"/>
              <a:ea typeface="阿里巴巴普惠体 2.0 55 Regular" panose="00020600040101010101" pitchFamily="18" charset="-122"/>
              <a:cs typeface="阿里巴巴普惠体 2.0 55 Regular" panose="00020600040101010101" pitchFamily="18" charset="-122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245C5336-039A-3B21-2930-D05BF9C223FF}"/>
              </a:ext>
            </a:extLst>
          </p:cNvPr>
          <p:cNvSpPr txBox="1"/>
          <p:nvPr/>
        </p:nvSpPr>
        <p:spPr>
          <a:xfrm>
            <a:off x="1740795" y="5418814"/>
            <a:ext cx="4043232" cy="468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4B5C84"/>
                </a:solidFill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支持 </a:t>
            </a:r>
            <a:r>
              <a:rPr lang="zh-CN" altLang="en-US" b="1" dirty="0">
                <a:solidFill>
                  <a:srgbClr val="4B5C84"/>
                </a:solidFill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四则运算 </a:t>
            </a:r>
            <a:r>
              <a:rPr lang="en-US" altLang="zh-CN" b="1" dirty="0">
                <a:solidFill>
                  <a:srgbClr val="4B5C84"/>
                </a:solidFill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 </a:t>
            </a:r>
            <a:r>
              <a:rPr lang="en-US" altLang="zh-CN" dirty="0">
                <a:solidFill>
                  <a:srgbClr val="4B5C84"/>
                </a:solidFill>
                <a:latin typeface="Courier" pitchFamily="2" charset="0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+-*/ += -= *= /=</a:t>
            </a:r>
            <a:endParaRPr lang="zh-CN" altLang="en-US" dirty="0">
              <a:solidFill>
                <a:srgbClr val="4B5C84"/>
              </a:solidFill>
              <a:latin typeface="Courier" pitchFamily="2" charset="0"/>
              <a:ea typeface="阿里巴巴普惠体 2.0 55 Regular" panose="00020600040101010101" pitchFamily="18" charset="-122"/>
              <a:cs typeface="阿里巴巴普惠体 2.0 55 Regular" panose="00020600040101010101" pitchFamily="18" charset="-122"/>
            </a:endParaRP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F929C285-CCFA-E54D-2F53-EA113364E115}"/>
              </a:ext>
            </a:extLst>
          </p:cNvPr>
          <p:cNvSpPr txBox="1"/>
          <p:nvPr/>
        </p:nvSpPr>
        <p:spPr>
          <a:xfrm>
            <a:off x="1740795" y="5820466"/>
            <a:ext cx="4043232" cy="468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4B5C84"/>
                </a:solidFill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支持 </a:t>
            </a:r>
            <a:r>
              <a:rPr lang="zh-CN" altLang="en-US" b="1" dirty="0">
                <a:solidFill>
                  <a:srgbClr val="4B5C84"/>
                </a:solidFill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自增运算 </a:t>
            </a:r>
            <a:r>
              <a:rPr lang="en-US" altLang="zh-CN" b="1" dirty="0">
                <a:solidFill>
                  <a:srgbClr val="4B5C84"/>
                </a:solidFill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 </a:t>
            </a:r>
            <a:r>
              <a:rPr lang="en-US" altLang="zh-CN" dirty="0">
                <a:solidFill>
                  <a:srgbClr val="4B5C84"/>
                </a:solidFill>
                <a:latin typeface="Courier" pitchFamily="2" charset="0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++</a:t>
            </a:r>
            <a:r>
              <a:rPr lang="en-US" altLang="zh-CN" dirty="0" err="1">
                <a:solidFill>
                  <a:srgbClr val="4B5C84"/>
                </a:solidFill>
                <a:latin typeface="Courier" pitchFamily="2" charset="0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i</a:t>
            </a:r>
            <a:r>
              <a:rPr lang="en-US" altLang="zh-CN" dirty="0">
                <a:solidFill>
                  <a:srgbClr val="4B5C84"/>
                </a:solidFill>
                <a:latin typeface="Courier" pitchFamily="2" charset="0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 </a:t>
            </a:r>
            <a:r>
              <a:rPr lang="en-US" altLang="zh-CN" dirty="0" err="1">
                <a:solidFill>
                  <a:srgbClr val="4B5C84"/>
                </a:solidFill>
                <a:latin typeface="Courier" pitchFamily="2" charset="0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i</a:t>
            </a:r>
            <a:r>
              <a:rPr lang="en-US" altLang="zh-CN" dirty="0">
                <a:solidFill>
                  <a:srgbClr val="4B5C84"/>
                </a:solidFill>
                <a:latin typeface="Courier" pitchFamily="2" charset="0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++</a:t>
            </a:r>
            <a:endParaRPr lang="zh-CN" altLang="en-US" dirty="0">
              <a:solidFill>
                <a:srgbClr val="4B5C84"/>
              </a:solidFill>
              <a:latin typeface="Courier" pitchFamily="2" charset="0"/>
              <a:ea typeface="阿里巴巴普惠体 2.0 55 Regular" panose="00020600040101010101" pitchFamily="18" charset="-122"/>
              <a:cs typeface="阿里巴巴普惠体 2.0 55 Regular" panose="00020600040101010101" pitchFamily="18" charset="-122"/>
            </a:endParaRPr>
          </a:p>
        </p:txBody>
      </p: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10156C48-BB95-339B-219B-0C534EFC5AC4}"/>
              </a:ext>
            </a:extLst>
          </p:cNvPr>
          <p:cNvGrpSpPr/>
          <p:nvPr/>
        </p:nvGrpSpPr>
        <p:grpSpPr>
          <a:xfrm>
            <a:off x="6040533" y="1493722"/>
            <a:ext cx="4420159" cy="467433"/>
            <a:chOff x="414466" y="1938184"/>
            <a:chExt cx="4420159" cy="467433"/>
          </a:xfrm>
        </p:grpSpPr>
        <p:sp>
          <p:nvSpPr>
            <p:cNvPr id="55" name="文本框 54">
              <a:extLst>
                <a:ext uri="{FF2B5EF4-FFF2-40B4-BE49-F238E27FC236}">
                  <a16:creationId xmlns:a16="http://schemas.microsoft.com/office/drawing/2014/main" id="{6F556645-E134-32F9-2575-640A9D49B3D3}"/>
                </a:ext>
              </a:extLst>
            </p:cNvPr>
            <p:cNvSpPr txBox="1"/>
            <p:nvPr/>
          </p:nvSpPr>
          <p:spPr>
            <a:xfrm>
              <a:off x="414466" y="2005507"/>
              <a:ext cx="162770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zh-CN" altLang="en-US" sz="2000" b="1" dirty="0">
                  <a:solidFill>
                    <a:srgbClr val="4B5C84"/>
                  </a:solidFill>
                  <a:latin typeface="阿里巴巴普惠体 2.0 55 Regular" panose="00020600040101010101" pitchFamily="18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rPr>
                <a:t>变量定义</a:t>
              </a:r>
            </a:p>
          </p:txBody>
        </p:sp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9AA25FA6-FCF4-55CB-D448-8CBC45BBC1A3}"/>
                </a:ext>
              </a:extLst>
            </p:cNvPr>
            <p:cNvSpPr txBox="1"/>
            <p:nvPr/>
          </p:nvSpPr>
          <p:spPr>
            <a:xfrm>
              <a:off x="2207292" y="1938184"/>
              <a:ext cx="2627333" cy="4589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dirty="0">
                  <a:solidFill>
                    <a:srgbClr val="4B5C84"/>
                  </a:solidFill>
                  <a:latin typeface="阿里巴巴普惠体 2.0 55 Regular" panose="00020600040101010101" pitchFamily="18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rPr>
                <a:t>支持 定义时初始化</a:t>
              </a:r>
            </a:p>
          </p:txBody>
        </p:sp>
      </p:grpSp>
      <p:grpSp>
        <p:nvGrpSpPr>
          <p:cNvPr id="58" name="组合 57">
            <a:extLst>
              <a:ext uri="{FF2B5EF4-FFF2-40B4-BE49-F238E27FC236}">
                <a16:creationId xmlns:a16="http://schemas.microsoft.com/office/drawing/2014/main" id="{187E4BAD-9568-03EB-6F9F-ABF919312EA1}"/>
              </a:ext>
            </a:extLst>
          </p:cNvPr>
          <p:cNvGrpSpPr/>
          <p:nvPr/>
        </p:nvGrpSpPr>
        <p:grpSpPr>
          <a:xfrm>
            <a:off x="6040533" y="1914361"/>
            <a:ext cx="4420159" cy="467433"/>
            <a:chOff x="414466" y="1938184"/>
            <a:chExt cx="4420159" cy="467433"/>
          </a:xfrm>
        </p:grpSpPr>
        <p:sp>
          <p:nvSpPr>
            <p:cNvPr id="59" name="文本框 58">
              <a:extLst>
                <a:ext uri="{FF2B5EF4-FFF2-40B4-BE49-F238E27FC236}">
                  <a16:creationId xmlns:a16="http://schemas.microsoft.com/office/drawing/2014/main" id="{64F1F36F-A688-68E5-ADFA-D793A1A059C9}"/>
                </a:ext>
              </a:extLst>
            </p:cNvPr>
            <p:cNvSpPr txBox="1"/>
            <p:nvPr/>
          </p:nvSpPr>
          <p:spPr>
            <a:xfrm>
              <a:off x="414466" y="2005507"/>
              <a:ext cx="162770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zh-CN" altLang="en-US" sz="2000" b="1" dirty="0">
                  <a:solidFill>
                    <a:srgbClr val="4B5C84"/>
                  </a:solidFill>
                  <a:latin typeface="阿里巴巴普惠体 2.0 55 Regular" panose="00020600040101010101" pitchFamily="18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rPr>
                <a:t>函数</a:t>
              </a:r>
            </a:p>
          </p:txBody>
        </p:sp>
        <p:sp>
          <p:nvSpPr>
            <p:cNvPr id="60" name="文本框 59">
              <a:extLst>
                <a:ext uri="{FF2B5EF4-FFF2-40B4-BE49-F238E27FC236}">
                  <a16:creationId xmlns:a16="http://schemas.microsoft.com/office/drawing/2014/main" id="{C880EA19-D788-1B99-0755-E100EE36FA73}"/>
                </a:ext>
              </a:extLst>
            </p:cNvPr>
            <p:cNvSpPr txBox="1"/>
            <p:nvPr/>
          </p:nvSpPr>
          <p:spPr>
            <a:xfrm>
              <a:off x="2207292" y="1938184"/>
              <a:ext cx="2627333" cy="4589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dirty="0">
                  <a:solidFill>
                    <a:srgbClr val="4B5C84"/>
                  </a:solidFill>
                  <a:latin typeface="阿里巴巴普惠体 2.0 55 Regular" panose="00020600040101010101" pitchFamily="18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rPr>
                <a:t>支持 先声明后定义</a:t>
              </a:r>
            </a:p>
          </p:txBody>
        </p:sp>
      </p:grpSp>
      <p:sp>
        <p:nvSpPr>
          <p:cNvPr id="61" name="文本框 60">
            <a:extLst>
              <a:ext uri="{FF2B5EF4-FFF2-40B4-BE49-F238E27FC236}">
                <a16:creationId xmlns:a16="http://schemas.microsoft.com/office/drawing/2014/main" id="{ED9E550A-735A-12EF-2E30-FE12CD626C59}"/>
              </a:ext>
            </a:extLst>
          </p:cNvPr>
          <p:cNvSpPr txBox="1"/>
          <p:nvPr/>
        </p:nvSpPr>
        <p:spPr>
          <a:xfrm>
            <a:off x="7833359" y="2298456"/>
            <a:ext cx="4030532" cy="468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4B5C84"/>
                </a:solidFill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支持 </a:t>
            </a:r>
            <a:r>
              <a:rPr lang="en-US" altLang="zh-CN" dirty="0">
                <a:solidFill>
                  <a:srgbClr val="4B5C84"/>
                </a:solidFill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C</a:t>
            </a:r>
            <a:r>
              <a:rPr lang="zh-CN" altLang="en-US" dirty="0">
                <a:solidFill>
                  <a:srgbClr val="4B5C84"/>
                </a:solidFill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库函数 </a:t>
            </a:r>
            <a:r>
              <a:rPr lang="en-US" altLang="zh-CN" dirty="0" err="1">
                <a:solidFill>
                  <a:srgbClr val="4B5C84"/>
                </a:solidFill>
                <a:latin typeface="Courier" pitchFamily="2" charset="0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printf</a:t>
            </a:r>
            <a:r>
              <a:rPr lang="en-US" altLang="zh-CN" dirty="0">
                <a:solidFill>
                  <a:srgbClr val="4B5C84"/>
                </a:solidFill>
                <a:latin typeface="Courier" pitchFamily="2" charset="0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 </a:t>
            </a:r>
            <a:r>
              <a:rPr lang="en-US" altLang="zh-CN" dirty="0" err="1">
                <a:solidFill>
                  <a:srgbClr val="4B5C84"/>
                </a:solidFill>
                <a:latin typeface="Courier" pitchFamily="2" charset="0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scanf</a:t>
            </a:r>
            <a:r>
              <a:rPr lang="en-US" altLang="zh-CN" dirty="0">
                <a:solidFill>
                  <a:srgbClr val="4B5C84"/>
                </a:solidFill>
                <a:latin typeface="Courier" pitchFamily="2" charset="0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 gets</a:t>
            </a:r>
            <a:endParaRPr lang="zh-CN" altLang="en-US" dirty="0">
              <a:solidFill>
                <a:srgbClr val="4B5C84"/>
              </a:solidFill>
              <a:latin typeface="Courier" pitchFamily="2" charset="0"/>
              <a:ea typeface="阿里巴巴普惠体 2.0 55 Regular" panose="00020600040101010101" pitchFamily="18" charset="-122"/>
              <a:cs typeface="阿里巴巴普惠体 2.0 55 Regular" panose="00020600040101010101" pitchFamily="18" charset="-122"/>
            </a:endParaRPr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5DB107E8-8921-1F4E-CE19-B53F37C8E520}"/>
              </a:ext>
            </a:extLst>
          </p:cNvPr>
          <p:cNvSpPr txBox="1"/>
          <p:nvPr/>
        </p:nvSpPr>
        <p:spPr>
          <a:xfrm>
            <a:off x="7833359" y="2743831"/>
            <a:ext cx="4030532" cy="468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4B5C84"/>
                </a:solidFill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支持 声明数组为形参</a:t>
            </a:r>
            <a:endParaRPr lang="zh-CN" altLang="en-US" dirty="0">
              <a:solidFill>
                <a:srgbClr val="4B5C84"/>
              </a:solidFill>
              <a:latin typeface="Courier" pitchFamily="2" charset="0"/>
              <a:ea typeface="阿里巴巴普惠体 2.0 55 Regular" panose="00020600040101010101" pitchFamily="18" charset="-122"/>
              <a:cs typeface="阿里巴巴普惠体 2.0 55 Regular" panose="00020600040101010101" pitchFamily="18" charset="-122"/>
            </a:endParaRPr>
          </a:p>
        </p:txBody>
      </p:sp>
      <p:grpSp>
        <p:nvGrpSpPr>
          <p:cNvPr id="63" name="组合 62">
            <a:extLst>
              <a:ext uri="{FF2B5EF4-FFF2-40B4-BE49-F238E27FC236}">
                <a16:creationId xmlns:a16="http://schemas.microsoft.com/office/drawing/2014/main" id="{3BEC32F4-97FD-3CDA-20D0-7315E1A39B8C}"/>
              </a:ext>
            </a:extLst>
          </p:cNvPr>
          <p:cNvGrpSpPr/>
          <p:nvPr/>
        </p:nvGrpSpPr>
        <p:grpSpPr>
          <a:xfrm>
            <a:off x="6096000" y="3208543"/>
            <a:ext cx="4704678" cy="468975"/>
            <a:chOff x="414466" y="1938184"/>
            <a:chExt cx="4704678" cy="468975"/>
          </a:xfrm>
        </p:grpSpPr>
        <p:sp>
          <p:nvSpPr>
            <p:cNvPr id="64" name="文本框 63">
              <a:extLst>
                <a:ext uri="{FF2B5EF4-FFF2-40B4-BE49-F238E27FC236}">
                  <a16:creationId xmlns:a16="http://schemas.microsoft.com/office/drawing/2014/main" id="{2F4CB03B-EAED-9BF0-8D3B-A1992E8CA16F}"/>
                </a:ext>
              </a:extLst>
            </p:cNvPr>
            <p:cNvSpPr txBox="1"/>
            <p:nvPr/>
          </p:nvSpPr>
          <p:spPr>
            <a:xfrm>
              <a:off x="414466" y="2005507"/>
              <a:ext cx="162770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zh-CN" altLang="en-US" sz="2000" b="1" dirty="0">
                  <a:solidFill>
                    <a:srgbClr val="4B5C84"/>
                  </a:solidFill>
                  <a:latin typeface="阿里巴巴普惠体 2.0 55 Regular" panose="00020600040101010101" pitchFamily="18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rPr>
                <a:t>分支结构</a:t>
              </a:r>
            </a:p>
          </p:txBody>
        </p:sp>
        <p:sp>
          <p:nvSpPr>
            <p:cNvPr id="65" name="文本框 64">
              <a:extLst>
                <a:ext uri="{FF2B5EF4-FFF2-40B4-BE49-F238E27FC236}">
                  <a16:creationId xmlns:a16="http://schemas.microsoft.com/office/drawing/2014/main" id="{4EC4EC97-1C39-E869-FA1F-9CA2355191DB}"/>
                </a:ext>
              </a:extLst>
            </p:cNvPr>
            <p:cNvSpPr txBox="1"/>
            <p:nvPr/>
          </p:nvSpPr>
          <p:spPr>
            <a:xfrm>
              <a:off x="2164260" y="1938184"/>
              <a:ext cx="2954884" cy="4689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dirty="0">
                  <a:solidFill>
                    <a:srgbClr val="4B5C84"/>
                  </a:solidFill>
                  <a:latin typeface="阿里巴巴普惠体 2.0 55 Regular" panose="00020600040101010101" pitchFamily="18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rPr>
                <a:t>支持 </a:t>
              </a:r>
              <a:r>
                <a:rPr lang="en-US" altLang="zh-CN" dirty="0">
                  <a:solidFill>
                    <a:srgbClr val="4B5C84"/>
                  </a:solidFill>
                  <a:latin typeface="Courier" pitchFamily="2" charset="0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rPr>
                <a:t>IF</a:t>
              </a:r>
              <a:r>
                <a:rPr lang="zh-CN" altLang="en-US" dirty="0">
                  <a:solidFill>
                    <a:srgbClr val="4B5C84"/>
                  </a:solidFill>
                  <a:latin typeface="Courier" pitchFamily="2" charset="0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rPr>
                <a:t> </a:t>
              </a:r>
              <a:r>
                <a:rPr lang="en-US" altLang="zh-CN" dirty="0">
                  <a:solidFill>
                    <a:srgbClr val="4B5C84"/>
                  </a:solidFill>
                  <a:latin typeface="Courier" pitchFamily="2" charset="0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rPr>
                <a:t>IF-ELSE</a:t>
              </a:r>
              <a:r>
                <a:rPr lang="zh-CN" altLang="en-US" dirty="0">
                  <a:solidFill>
                    <a:srgbClr val="4B5C84"/>
                  </a:solidFill>
                  <a:latin typeface="Courier" pitchFamily="2" charset="0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rPr>
                <a:t> </a:t>
              </a:r>
              <a:r>
                <a:rPr lang="zh-CN" altLang="en-US" dirty="0">
                  <a:solidFill>
                    <a:srgbClr val="4B5C84"/>
                  </a:solidFill>
                  <a:latin typeface="阿里巴巴普惠体 2.0 55 Regular" panose="00020600040101010101" pitchFamily="18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rPr>
                <a:t>结构</a:t>
              </a:r>
            </a:p>
          </p:txBody>
        </p:sp>
      </p:grpSp>
      <p:grpSp>
        <p:nvGrpSpPr>
          <p:cNvPr id="66" name="组合 65">
            <a:extLst>
              <a:ext uri="{FF2B5EF4-FFF2-40B4-BE49-F238E27FC236}">
                <a16:creationId xmlns:a16="http://schemas.microsoft.com/office/drawing/2014/main" id="{4C059C23-8784-1C7B-2C1D-7E9E2C38C03E}"/>
              </a:ext>
            </a:extLst>
          </p:cNvPr>
          <p:cNvGrpSpPr/>
          <p:nvPr/>
        </p:nvGrpSpPr>
        <p:grpSpPr>
          <a:xfrm>
            <a:off x="6096000" y="3692909"/>
            <a:ext cx="4704678" cy="468975"/>
            <a:chOff x="414466" y="1938184"/>
            <a:chExt cx="4704678" cy="468975"/>
          </a:xfrm>
        </p:grpSpPr>
        <p:sp>
          <p:nvSpPr>
            <p:cNvPr id="67" name="文本框 66">
              <a:extLst>
                <a:ext uri="{FF2B5EF4-FFF2-40B4-BE49-F238E27FC236}">
                  <a16:creationId xmlns:a16="http://schemas.microsoft.com/office/drawing/2014/main" id="{DB1D9E21-5C6E-1115-7A8D-515346D97B23}"/>
                </a:ext>
              </a:extLst>
            </p:cNvPr>
            <p:cNvSpPr txBox="1"/>
            <p:nvPr/>
          </p:nvSpPr>
          <p:spPr>
            <a:xfrm>
              <a:off x="414466" y="2005507"/>
              <a:ext cx="162770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zh-CN" altLang="en-US" sz="2000" b="1" dirty="0">
                  <a:solidFill>
                    <a:srgbClr val="4B5C84"/>
                  </a:solidFill>
                  <a:latin typeface="阿里巴巴普惠体 2.0 55 Regular" panose="00020600040101010101" pitchFamily="18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rPr>
                <a:t>循环结构</a:t>
              </a:r>
            </a:p>
          </p:txBody>
        </p:sp>
        <p:sp>
          <p:nvSpPr>
            <p:cNvPr id="68" name="文本框 67">
              <a:extLst>
                <a:ext uri="{FF2B5EF4-FFF2-40B4-BE49-F238E27FC236}">
                  <a16:creationId xmlns:a16="http://schemas.microsoft.com/office/drawing/2014/main" id="{A201CB15-2939-4D01-C198-8C82B5E3EDEA}"/>
                </a:ext>
              </a:extLst>
            </p:cNvPr>
            <p:cNvSpPr txBox="1"/>
            <p:nvPr/>
          </p:nvSpPr>
          <p:spPr>
            <a:xfrm>
              <a:off x="2164260" y="1938184"/>
              <a:ext cx="2954884" cy="4689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dirty="0">
                  <a:solidFill>
                    <a:srgbClr val="4B5C84"/>
                  </a:solidFill>
                  <a:latin typeface="阿里巴巴普惠体 2.0 55 Regular" panose="00020600040101010101" pitchFamily="18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rPr>
                <a:t>支持 </a:t>
              </a:r>
              <a:r>
                <a:rPr lang="en-US" altLang="zh-CN" dirty="0">
                  <a:solidFill>
                    <a:srgbClr val="4B5C84"/>
                  </a:solidFill>
                  <a:latin typeface="Courier" pitchFamily="2" charset="0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rPr>
                <a:t>WHILE</a:t>
              </a:r>
              <a:r>
                <a:rPr lang="zh-CN" altLang="en-US" dirty="0">
                  <a:solidFill>
                    <a:srgbClr val="4B5C84"/>
                  </a:solidFill>
                  <a:latin typeface="Courier" pitchFamily="2" charset="0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rPr>
                <a:t> </a:t>
              </a:r>
              <a:r>
                <a:rPr lang="en-US" altLang="zh-CN" dirty="0">
                  <a:solidFill>
                    <a:srgbClr val="4B5C84"/>
                  </a:solidFill>
                  <a:latin typeface="Courier" pitchFamily="2" charset="0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rPr>
                <a:t>FOR</a:t>
              </a:r>
              <a:r>
                <a:rPr lang="zh-CN" altLang="en-US" dirty="0">
                  <a:solidFill>
                    <a:srgbClr val="4B5C84"/>
                  </a:solidFill>
                  <a:latin typeface="Courier" pitchFamily="2" charset="0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rPr>
                <a:t> </a:t>
              </a:r>
              <a:r>
                <a:rPr lang="zh-CN" altLang="en-US" dirty="0">
                  <a:solidFill>
                    <a:srgbClr val="4B5C84"/>
                  </a:solidFill>
                  <a:latin typeface="阿里巴巴普惠体 2.0 55 Regular" panose="00020600040101010101" pitchFamily="18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rPr>
                <a:t>结构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525054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1CF3E177-A830-2233-AEE5-516B21E0469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762655" y="0"/>
            <a:ext cx="9429345" cy="6858000"/>
          </a:xfrm>
          <a:custGeom>
            <a:avLst/>
            <a:gdLst>
              <a:gd name="connsiteX0" fmla="*/ 9429345 w 9429345"/>
              <a:gd name="connsiteY0" fmla="*/ 0 h 6858000"/>
              <a:gd name="connsiteX1" fmla="*/ 9429345 w 9429345"/>
              <a:gd name="connsiteY1" fmla="*/ 6858000 h 6858000"/>
              <a:gd name="connsiteX2" fmla="*/ 0 w 9429345"/>
              <a:gd name="connsiteY2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429345" h="6858000">
                <a:moveTo>
                  <a:pt x="9429345" y="0"/>
                </a:moveTo>
                <a:lnTo>
                  <a:pt x="942934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BED25DCF-023F-DA4F-C785-749DAAB06790}"/>
              </a:ext>
            </a:extLst>
          </p:cNvPr>
          <p:cNvSpPr txBox="1"/>
          <p:nvPr/>
        </p:nvSpPr>
        <p:spPr>
          <a:xfrm>
            <a:off x="2577451" y="2259356"/>
            <a:ext cx="319427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>
                <a:gradFill flip="none" rotWithShape="1">
                  <a:gsLst>
                    <a:gs pos="25000">
                      <a:srgbClr val="C295BA"/>
                    </a:gs>
                    <a:gs pos="51000">
                      <a:srgbClr val="4093B1">
                        <a:alpha val="71000"/>
                      </a:srgbClr>
                    </a:gs>
                    <a:gs pos="76000">
                      <a:srgbClr val="4B5C84">
                        <a:alpha val="61000"/>
                      </a:srgbClr>
                    </a:gs>
                    <a:gs pos="100000">
                      <a:srgbClr val="143053">
                        <a:alpha val="57000"/>
                      </a:srgbClr>
                    </a:gs>
                  </a:gsLst>
                  <a:lin ang="10800000" scaled="1"/>
                  <a:tileRect/>
                </a:gradFill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PART</a:t>
            </a:r>
            <a:r>
              <a:rPr lang="zh-CN" altLang="en-US" sz="4800" b="1" dirty="0">
                <a:gradFill flip="none" rotWithShape="1">
                  <a:gsLst>
                    <a:gs pos="25000">
                      <a:srgbClr val="C295BA"/>
                    </a:gs>
                    <a:gs pos="51000">
                      <a:srgbClr val="4093B1">
                        <a:alpha val="71000"/>
                      </a:srgbClr>
                    </a:gs>
                    <a:gs pos="76000">
                      <a:srgbClr val="4B5C84">
                        <a:alpha val="61000"/>
                      </a:srgbClr>
                    </a:gs>
                    <a:gs pos="100000">
                      <a:srgbClr val="143053">
                        <a:alpha val="57000"/>
                      </a:srgbClr>
                    </a:gs>
                  </a:gsLst>
                  <a:lin ang="10800000" scaled="1"/>
                  <a:tileRect/>
                </a:gradFill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 </a:t>
            </a:r>
            <a:endParaRPr lang="en-US" altLang="zh-CN" sz="4800" b="1" dirty="0">
              <a:gradFill flip="none" rotWithShape="1">
                <a:gsLst>
                  <a:gs pos="25000">
                    <a:srgbClr val="C295BA"/>
                  </a:gs>
                  <a:gs pos="51000">
                    <a:srgbClr val="4093B1">
                      <a:alpha val="71000"/>
                    </a:srgbClr>
                  </a:gs>
                  <a:gs pos="76000">
                    <a:srgbClr val="4B5C84">
                      <a:alpha val="61000"/>
                    </a:srgbClr>
                  </a:gs>
                  <a:gs pos="100000">
                    <a:srgbClr val="143053">
                      <a:alpha val="57000"/>
                    </a:srgbClr>
                  </a:gs>
                </a:gsLst>
                <a:lin ang="10800000" scaled="1"/>
                <a:tileRect/>
              </a:gradFill>
              <a:latin typeface="阿里巴巴普惠体 2.0 55 Regular" panose="00020600040101010101" pitchFamily="18" charset="-122"/>
              <a:ea typeface="阿里巴巴普惠体 2.0 55 Regular" panose="00020600040101010101" pitchFamily="18" charset="-122"/>
              <a:cs typeface="阿里巴巴普惠体 2.0 55 Regular" panose="00020600040101010101" pitchFamily="18" charset="-122"/>
            </a:endParaRPr>
          </a:p>
          <a:p>
            <a:r>
              <a:rPr lang="en-US" altLang="zh-CN" sz="4800" b="1" dirty="0">
                <a:gradFill flip="none" rotWithShape="1">
                  <a:gsLst>
                    <a:gs pos="25000">
                      <a:srgbClr val="C295BA"/>
                    </a:gs>
                    <a:gs pos="51000">
                      <a:srgbClr val="4093B1">
                        <a:alpha val="71000"/>
                      </a:srgbClr>
                    </a:gs>
                    <a:gs pos="76000">
                      <a:srgbClr val="4B5C84">
                        <a:alpha val="61000"/>
                      </a:srgbClr>
                    </a:gs>
                    <a:gs pos="100000">
                      <a:srgbClr val="143053">
                        <a:alpha val="57000"/>
                      </a:srgbClr>
                    </a:gs>
                  </a:gsLst>
                  <a:lin ang="10800000" scaled="1"/>
                  <a:tileRect/>
                </a:gradFill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TWO</a:t>
            </a:r>
            <a:endParaRPr lang="zh-CN" altLang="en-US" sz="4800" b="1" dirty="0">
              <a:gradFill flip="none" rotWithShape="1">
                <a:gsLst>
                  <a:gs pos="25000">
                    <a:srgbClr val="C295BA"/>
                  </a:gs>
                  <a:gs pos="51000">
                    <a:srgbClr val="4093B1">
                      <a:alpha val="71000"/>
                    </a:srgbClr>
                  </a:gs>
                  <a:gs pos="76000">
                    <a:srgbClr val="4B5C84">
                      <a:alpha val="61000"/>
                    </a:srgbClr>
                  </a:gs>
                  <a:gs pos="100000">
                    <a:srgbClr val="143053">
                      <a:alpha val="57000"/>
                    </a:srgbClr>
                  </a:gs>
                </a:gsLst>
                <a:lin ang="10800000" scaled="1"/>
                <a:tileRect/>
              </a:gradFill>
              <a:latin typeface="阿里巴巴普惠体 2.0 55 Regular" panose="00020600040101010101" pitchFamily="18" charset="-122"/>
              <a:ea typeface="阿里巴巴普惠体 2.0 55 Regular" panose="00020600040101010101" pitchFamily="18" charset="-122"/>
              <a:cs typeface="阿里巴巴普惠体 2.0 55 Regular" panose="00020600040101010101" pitchFamily="18" charset="-122"/>
            </a:endParaRPr>
          </a:p>
        </p:txBody>
      </p:sp>
      <p:sp>
        <p:nvSpPr>
          <p:cNvPr id="6" name="任意多边形: 形状 7">
            <a:extLst>
              <a:ext uri="{FF2B5EF4-FFF2-40B4-BE49-F238E27FC236}">
                <a16:creationId xmlns:a16="http://schemas.microsoft.com/office/drawing/2014/main" id="{6951D955-C23A-E811-D5B6-06BDDBDAC5DA}"/>
              </a:ext>
            </a:extLst>
          </p:cNvPr>
          <p:cNvSpPr/>
          <p:nvPr/>
        </p:nvSpPr>
        <p:spPr>
          <a:xfrm>
            <a:off x="1189661" y="1417088"/>
            <a:ext cx="4848615" cy="1512000"/>
          </a:xfrm>
          <a:custGeom>
            <a:avLst/>
            <a:gdLst>
              <a:gd name="connsiteX0" fmla="*/ 0 w 4848615"/>
              <a:gd name="connsiteY0" fmla="*/ 0 h 1512000"/>
              <a:gd name="connsiteX1" fmla="*/ 1452516 w 4848615"/>
              <a:gd name="connsiteY1" fmla="*/ 1452516 h 1512000"/>
              <a:gd name="connsiteX2" fmla="*/ 4848615 w 4848615"/>
              <a:gd name="connsiteY2" fmla="*/ 1452516 h 1512000"/>
              <a:gd name="connsiteX3" fmla="*/ 4848615 w 4848615"/>
              <a:gd name="connsiteY3" fmla="*/ 1512000 h 1512000"/>
              <a:gd name="connsiteX4" fmla="*/ 1512000 w 4848615"/>
              <a:gd name="connsiteY4" fmla="*/ 1512000 h 1512000"/>
              <a:gd name="connsiteX5" fmla="*/ 1186033 w 4848615"/>
              <a:gd name="connsiteY5" fmla="*/ 1512000 h 1512000"/>
              <a:gd name="connsiteX6" fmla="*/ 0 w 4848615"/>
              <a:gd name="connsiteY6" fmla="*/ 1512000 h 151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48615" h="1512000">
                <a:moveTo>
                  <a:pt x="0" y="0"/>
                </a:moveTo>
                <a:lnTo>
                  <a:pt x="1452516" y="1452516"/>
                </a:lnTo>
                <a:lnTo>
                  <a:pt x="4848615" y="1452516"/>
                </a:lnTo>
                <a:lnTo>
                  <a:pt x="4848615" y="1512000"/>
                </a:lnTo>
                <a:lnTo>
                  <a:pt x="1512000" y="1512000"/>
                </a:lnTo>
                <a:lnTo>
                  <a:pt x="1186033" y="1512000"/>
                </a:lnTo>
                <a:lnTo>
                  <a:pt x="0" y="1512000"/>
                </a:lnTo>
                <a:close/>
              </a:path>
            </a:pathLst>
          </a:custGeom>
          <a:solidFill>
            <a:srgbClr val="4093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阿里巴巴普惠体 2.0 55 Regular" panose="00020600040101010101" pitchFamily="18" charset="-122"/>
              <a:ea typeface="阿里巴巴普惠体 2.0 55 Regular" panose="00020600040101010101" pitchFamily="18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BBF5464-CA01-C74A-2B45-2882924ADE25}"/>
              </a:ext>
            </a:extLst>
          </p:cNvPr>
          <p:cNvSpPr txBox="1"/>
          <p:nvPr/>
        </p:nvSpPr>
        <p:spPr>
          <a:xfrm>
            <a:off x="1314073" y="1711424"/>
            <a:ext cx="172503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600" b="1" dirty="0">
                <a:solidFill>
                  <a:schemeClr val="accent1"/>
                </a:solidFill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02</a:t>
            </a:r>
            <a:endParaRPr lang="zh-CN" altLang="en-US" sz="9600" b="1" dirty="0">
              <a:solidFill>
                <a:schemeClr val="accent1"/>
              </a:solidFill>
              <a:latin typeface="阿里巴巴普惠体 2.0 55 Regular" panose="00020600040101010101" pitchFamily="18" charset="-122"/>
              <a:ea typeface="阿里巴巴普惠体 2.0 55 Regular" panose="00020600040101010101" pitchFamily="18" charset="-122"/>
              <a:cs typeface="阿里巴巴普惠体 2.0 55 Regular" panose="00020600040101010101" pitchFamily="18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EE19EC0-A4BA-AFC2-42D1-563971F5A267}"/>
              </a:ext>
            </a:extLst>
          </p:cNvPr>
          <p:cNvSpPr txBox="1"/>
          <p:nvPr/>
        </p:nvSpPr>
        <p:spPr>
          <a:xfrm>
            <a:off x="1314072" y="3276034"/>
            <a:ext cx="3698989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600" b="1" dirty="0">
                <a:solidFill>
                  <a:schemeClr val="accent1"/>
                </a:solidFill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各阶段</a:t>
            </a:r>
            <a:endParaRPr lang="en-US" altLang="zh-CN" sz="6600" b="1" dirty="0">
              <a:solidFill>
                <a:schemeClr val="accent1"/>
              </a:solidFill>
              <a:latin typeface="阿里巴巴普惠体 2.0 55 Regular" panose="00020600040101010101" pitchFamily="18" charset="-122"/>
              <a:ea typeface="阿里巴巴普惠体 2.0 55 Regular" panose="00020600040101010101" pitchFamily="18" charset="-122"/>
              <a:cs typeface="阿里巴巴普惠体 2.0 55 Regular" panose="00020600040101010101" pitchFamily="18" charset="-122"/>
            </a:endParaRPr>
          </a:p>
          <a:p>
            <a:r>
              <a:rPr lang="zh-CN" altLang="en-US" sz="6600" b="1" dirty="0">
                <a:solidFill>
                  <a:schemeClr val="accent1"/>
                </a:solidFill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实现</a:t>
            </a:r>
          </a:p>
        </p:txBody>
      </p:sp>
    </p:spTree>
    <p:extLst>
      <p:ext uri="{BB962C8B-B14F-4D97-AF65-F5344CB8AC3E}">
        <p14:creationId xmlns:p14="http://schemas.microsoft.com/office/powerpoint/2010/main" val="2601244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F7BF6261-573B-F47D-6E9B-0C6738254BE7}"/>
              </a:ext>
            </a:extLst>
          </p:cNvPr>
          <p:cNvGrpSpPr/>
          <p:nvPr/>
        </p:nvGrpSpPr>
        <p:grpSpPr>
          <a:xfrm>
            <a:off x="562442" y="612004"/>
            <a:ext cx="10231369" cy="5384350"/>
            <a:chOff x="1070442" y="985013"/>
            <a:chExt cx="10231369" cy="5384350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0146F4AC-5C4D-0DE7-5D03-87C55C1D81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70442" y="985013"/>
              <a:ext cx="3111500" cy="2333625"/>
            </a:xfrm>
            <a:prstGeom prst="rect">
              <a:avLst/>
            </a:prstGeom>
          </p:spPr>
        </p:pic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383A6FAC-E606-6417-2762-E4507CB27F94}"/>
                </a:ext>
              </a:extLst>
            </p:cNvPr>
            <p:cNvSpPr/>
            <p:nvPr/>
          </p:nvSpPr>
          <p:spPr>
            <a:xfrm>
              <a:off x="1924433" y="1766904"/>
              <a:ext cx="9377378" cy="4602459"/>
            </a:xfrm>
            <a:prstGeom prst="rect">
              <a:avLst/>
            </a:prstGeom>
            <a:solidFill>
              <a:srgbClr val="4093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</a:endParaRPr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A34D5463-5FD4-6B62-9A86-5660A766B567}"/>
              </a:ext>
            </a:extLst>
          </p:cNvPr>
          <p:cNvGrpSpPr/>
          <p:nvPr/>
        </p:nvGrpSpPr>
        <p:grpSpPr>
          <a:xfrm flipH="1">
            <a:off x="9436100" y="312791"/>
            <a:ext cx="2755900" cy="211439"/>
            <a:chOff x="152400" y="6553199"/>
            <a:chExt cx="2755900" cy="211439"/>
          </a:xfrm>
          <a:solidFill>
            <a:srgbClr val="4093B1"/>
          </a:solidFill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7BDDF98D-4732-F4D1-D598-CE5B59BA7377}"/>
                </a:ext>
              </a:extLst>
            </p:cNvPr>
            <p:cNvSpPr/>
            <p:nvPr/>
          </p:nvSpPr>
          <p:spPr>
            <a:xfrm>
              <a:off x="152400" y="6553199"/>
              <a:ext cx="2273300" cy="20826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</a:endParaRP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A1C766A8-2F07-6B51-958A-7943D40DA085}"/>
                </a:ext>
              </a:extLst>
            </p:cNvPr>
            <p:cNvSpPr/>
            <p:nvPr/>
          </p:nvSpPr>
          <p:spPr>
            <a:xfrm>
              <a:off x="2500818" y="6553199"/>
              <a:ext cx="166182" cy="20826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</a:endParaRP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D4A3E441-FF09-3D79-458F-F5BC98905F4E}"/>
                </a:ext>
              </a:extLst>
            </p:cNvPr>
            <p:cNvSpPr/>
            <p:nvPr/>
          </p:nvSpPr>
          <p:spPr>
            <a:xfrm>
              <a:off x="2742118" y="6556373"/>
              <a:ext cx="166182" cy="20826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</a:endParaRPr>
            </a:p>
          </p:txBody>
        </p:sp>
      </p:grpSp>
      <p:sp>
        <p:nvSpPr>
          <p:cNvPr id="15" name="文本框 14">
            <a:extLst>
              <a:ext uri="{FF2B5EF4-FFF2-40B4-BE49-F238E27FC236}">
                <a16:creationId xmlns:a16="http://schemas.microsoft.com/office/drawing/2014/main" id="{96F7D06B-80B9-801C-28AC-C3AAE522C4EF}"/>
              </a:ext>
            </a:extLst>
          </p:cNvPr>
          <p:cNvSpPr txBox="1"/>
          <p:nvPr/>
        </p:nvSpPr>
        <p:spPr>
          <a:xfrm>
            <a:off x="7680959" y="199236"/>
            <a:ext cx="18126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accent3"/>
                </a:solidFill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处理流程概览</a:t>
            </a:r>
          </a:p>
        </p:txBody>
      </p: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B92F36C8-A78B-B9F0-2FBD-A41D816C3A01}"/>
              </a:ext>
            </a:extLst>
          </p:cNvPr>
          <p:cNvGrpSpPr/>
          <p:nvPr/>
        </p:nvGrpSpPr>
        <p:grpSpPr>
          <a:xfrm>
            <a:off x="1791841" y="1667197"/>
            <a:ext cx="8547025" cy="3911232"/>
            <a:chOff x="1507959" y="1316695"/>
            <a:chExt cx="8547025" cy="3911232"/>
          </a:xfrm>
        </p:grpSpPr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354FE694-1D34-1911-8BBE-E8517B941523}"/>
                </a:ext>
              </a:extLst>
            </p:cNvPr>
            <p:cNvSpPr txBox="1"/>
            <p:nvPr/>
          </p:nvSpPr>
          <p:spPr>
            <a:xfrm>
              <a:off x="1671826" y="1316695"/>
              <a:ext cx="128336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b="1" dirty="0">
                  <a:solidFill>
                    <a:schemeClr val="bg1"/>
                  </a:solidFill>
                  <a:latin typeface="Courier" pitchFamily="2" charset="0"/>
                </a:rPr>
                <a:t>Source</a:t>
              </a:r>
              <a:r>
                <a:rPr kumimoji="1" lang="zh-CN" altLang="en-US" b="1" dirty="0">
                  <a:solidFill>
                    <a:schemeClr val="bg1"/>
                  </a:solidFill>
                  <a:latin typeface="Courier" pitchFamily="2" charset="0"/>
                </a:rPr>
                <a:t> </a:t>
              </a:r>
              <a:r>
                <a:rPr kumimoji="1" lang="en-US" altLang="zh-CN" b="1" dirty="0">
                  <a:solidFill>
                    <a:schemeClr val="bg1"/>
                  </a:solidFill>
                  <a:latin typeface="Courier" pitchFamily="2" charset="0"/>
                </a:rPr>
                <a:t>Program</a:t>
              </a:r>
              <a:endParaRPr kumimoji="1" lang="zh-CN" altLang="en-US" b="1" dirty="0">
                <a:solidFill>
                  <a:schemeClr val="bg1"/>
                </a:solidFill>
                <a:latin typeface="Courier" pitchFamily="2" charset="0"/>
              </a:endParaRPr>
            </a:p>
          </p:txBody>
        </p:sp>
        <p:sp>
          <p:nvSpPr>
            <p:cNvPr id="9" name="框架 8">
              <a:extLst>
                <a:ext uri="{FF2B5EF4-FFF2-40B4-BE49-F238E27FC236}">
                  <a16:creationId xmlns:a16="http://schemas.microsoft.com/office/drawing/2014/main" id="{1738B8E7-A03F-0B08-34C8-90C97BFF72AB}"/>
                </a:ext>
              </a:extLst>
            </p:cNvPr>
            <p:cNvSpPr/>
            <p:nvPr/>
          </p:nvSpPr>
          <p:spPr>
            <a:xfrm>
              <a:off x="3163741" y="1645373"/>
              <a:ext cx="1825354" cy="672363"/>
            </a:xfrm>
            <a:prstGeom prst="frame">
              <a:avLst>
                <a:gd name="adj1" fmla="val 4382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7E6D4AC8-A6B6-6C1D-9E8F-EF586424B718}"/>
                </a:ext>
              </a:extLst>
            </p:cNvPr>
            <p:cNvSpPr txBox="1"/>
            <p:nvPr/>
          </p:nvSpPr>
          <p:spPr>
            <a:xfrm>
              <a:off x="3758161" y="1796888"/>
              <a:ext cx="6365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dirty="0">
                  <a:solidFill>
                    <a:schemeClr val="bg1"/>
                  </a:solidFill>
                  <a:latin typeface="Alibaba PuHuiTi Medium" pitchFamily="18" charset="-122"/>
                  <a:ea typeface="Alibaba PuHuiTi Medium" pitchFamily="18" charset="-122"/>
                  <a:cs typeface="Alibaba PuHuiTi Medium" pitchFamily="18" charset="-122"/>
                </a:rPr>
                <a:t>LEX</a:t>
              </a:r>
              <a:endParaRPr kumimoji="1" lang="zh-CN" altLang="en-US" dirty="0">
                <a:solidFill>
                  <a:schemeClr val="bg1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endParaRPr>
            </a:p>
          </p:txBody>
        </p:sp>
        <p:cxnSp>
          <p:nvCxnSpPr>
            <p:cNvPr id="18" name="直线箭头连接符 17">
              <a:extLst>
                <a:ext uri="{FF2B5EF4-FFF2-40B4-BE49-F238E27FC236}">
                  <a16:creationId xmlns:a16="http://schemas.microsoft.com/office/drawing/2014/main" id="{9C739345-D182-9AAE-C861-8E76F5EBC0E4}"/>
                </a:ext>
              </a:extLst>
            </p:cNvPr>
            <p:cNvCxnSpPr/>
            <p:nvPr/>
          </p:nvCxnSpPr>
          <p:spPr>
            <a:xfrm>
              <a:off x="1507959" y="1981555"/>
              <a:ext cx="1611103" cy="0"/>
            </a:xfrm>
            <a:prstGeom prst="straightConnector1">
              <a:avLst/>
            </a:prstGeom>
            <a:ln w="15875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线箭头连接符 18">
              <a:extLst>
                <a:ext uri="{FF2B5EF4-FFF2-40B4-BE49-F238E27FC236}">
                  <a16:creationId xmlns:a16="http://schemas.microsoft.com/office/drawing/2014/main" id="{FABA0810-26DA-E850-FD87-6A554F11732B}"/>
                </a:ext>
              </a:extLst>
            </p:cNvPr>
            <p:cNvCxnSpPr/>
            <p:nvPr/>
          </p:nvCxnSpPr>
          <p:spPr>
            <a:xfrm>
              <a:off x="4989095" y="1981554"/>
              <a:ext cx="1611103" cy="0"/>
            </a:xfrm>
            <a:prstGeom prst="straightConnector1">
              <a:avLst/>
            </a:prstGeom>
            <a:ln w="15875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D3D84A06-AFD8-88BC-4A90-0306A3353F8C}"/>
                </a:ext>
              </a:extLst>
            </p:cNvPr>
            <p:cNvSpPr txBox="1"/>
            <p:nvPr/>
          </p:nvSpPr>
          <p:spPr>
            <a:xfrm>
              <a:off x="5288367" y="1593694"/>
              <a:ext cx="12833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b="1" dirty="0">
                  <a:solidFill>
                    <a:schemeClr val="bg1"/>
                  </a:solidFill>
                  <a:latin typeface="Courier" pitchFamily="2" charset="0"/>
                </a:rPr>
                <a:t>Tokens</a:t>
              </a:r>
              <a:endParaRPr kumimoji="1" lang="zh-CN" altLang="en-US" b="1" dirty="0">
                <a:solidFill>
                  <a:schemeClr val="bg1"/>
                </a:solidFill>
                <a:latin typeface="Courier" pitchFamily="2" charset="0"/>
              </a:endParaRPr>
            </a:p>
          </p:txBody>
        </p:sp>
        <p:sp>
          <p:nvSpPr>
            <p:cNvPr id="21" name="框架 20">
              <a:extLst>
                <a:ext uri="{FF2B5EF4-FFF2-40B4-BE49-F238E27FC236}">
                  <a16:creationId xmlns:a16="http://schemas.microsoft.com/office/drawing/2014/main" id="{EC3CAF68-D5A8-02C6-4F34-1E3D78F17BB8}"/>
                </a:ext>
              </a:extLst>
            </p:cNvPr>
            <p:cNvSpPr/>
            <p:nvPr/>
          </p:nvSpPr>
          <p:spPr>
            <a:xfrm>
              <a:off x="6612348" y="1645372"/>
              <a:ext cx="1825354" cy="672363"/>
            </a:xfrm>
            <a:prstGeom prst="frame">
              <a:avLst>
                <a:gd name="adj1" fmla="val 4382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6C26C341-2D71-D578-0419-7D0FD42A3C27}"/>
                </a:ext>
              </a:extLst>
            </p:cNvPr>
            <p:cNvSpPr txBox="1"/>
            <p:nvPr/>
          </p:nvSpPr>
          <p:spPr>
            <a:xfrm>
              <a:off x="7109861" y="1796887"/>
              <a:ext cx="8303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dirty="0">
                  <a:solidFill>
                    <a:schemeClr val="bg1"/>
                  </a:solidFill>
                  <a:latin typeface="Alibaba PuHuiTi Medium" pitchFamily="18" charset="-122"/>
                  <a:ea typeface="Alibaba PuHuiTi Medium" pitchFamily="18" charset="-122"/>
                  <a:cs typeface="Alibaba PuHuiTi Medium" pitchFamily="18" charset="-122"/>
                </a:rPr>
                <a:t>YACC</a:t>
              </a:r>
              <a:endParaRPr kumimoji="1" lang="zh-CN" altLang="en-US" dirty="0">
                <a:solidFill>
                  <a:schemeClr val="bg1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endParaRPr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305AAE41-4742-5E4D-791D-46A644B92F05}"/>
                </a:ext>
              </a:extLst>
            </p:cNvPr>
            <p:cNvSpPr txBox="1"/>
            <p:nvPr/>
          </p:nvSpPr>
          <p:spPr>
            <a:xfrm>
              <a:off x="8701387" y="1316695"/>
              <a:ext cx="128336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b="1" dirty="0">
                  <a:solidFill>
                    <a:schemeClr val="bg1"/>
                  </a:solidFill>
                  <a:latin typeface="Courier" pitchFamily="2" charset="0"/>
                </a:rPr>
                <a:t>Abstract</a:t>
              </a:r>
            </a:p>
            <a:p>
              <a:r>
                <a:rPr kumimoji="1" lang="en-US" altLang="zh-CN" b="1" dirty="0">
                  <a:solidFill>
                    <a:schemeClr val="bg1"/>
                  </a:solidFill>
                  <a:latin typeface="Courier" pitchFamily="2" charset="0"/>
                </a:rPr>
                <a:t>Syntax</a:t>
              </a:r>
              <a:endParaRPr kumimoji="1" lang="zh-CN" altLang="en-US" b="1" dirty="0">
                <a:solidFill>
                  <a:schemeClr val="bg1"/>
                </a:solidFill>
                <a:latin typeface="Courier" pitchFamily="2" charset="0"/>
              </a:endParaRPr>
            </a:p>
          </p:txBody>
        </p:sp>
        <p:cxnSp>
          <p:nvCxnSpPr>
            <p:cNvPr id="26" name="直线连接符 25">
              <a:extLst>
                <a:ext uri="{FF2B5EF4-FFF2-40B4-BE49-F238E27FC236}">
                  <a16:creationId xmlns:a16="http://schemas.microsoft.com/office/drawing/2014/main" id="{BE3FB757-B392-992D-D746-4A89907CD13D}"/>
                </a:ext>
              </a:extLst>
            </p:cNvPr>
            <p:cNvCxnSpPr/>
            <p:nvPr/>
          </p:nvCxnSpPr>
          <p:spPr>
            <a:xfrm>
              <a:off x="8434286" y="1981553"/>
              <a:ext cx="1620698" cy="0"/>
            </a:xfrm>
            <a:prstGeom prst="line">
              <a:avLst/>
            </a:prstGeom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线连接符 27">
              <a:extLst>
                <a:ext uri="{FF2B5EF4-FFF2-40B4-BE49-F238E27FC236}">
                  <a16:creationId xmlns:a16="http://schemas.microsoft.com/office/drawing/2014/main" id="{43BFB994-71C7-7E07-A727-01CE98ECCF6B}"/>
                </a:ext>
              </a:extLst>
            </p:cNvPr>
            <p:cNvCxnSpPr>
              <a:cxnSpLocks/>
            </p:cNvCxnSpPr>
            <p:nvPr/>
          </p:nvCxnSpPr>
          <p:spPr>
            <a:xfrm>
              <a:off x="10054984" y="1981553"/>
              <a:ext cx="0" cy="1447447"/>
            </a:xfrm>
            <a:prstGeom prst="line">
              <a:avLst/>
            </a:prstGeom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框架 30">
              <a:extLst>
                <a:ext uri="{FF2B5EF4-FFF2-40B4-BE49-F238E27FC236}">
                  <a16:creationId xmlns:a16="http://schemas.microsoft.com/office/drawing/2014/main" id="{DD975D96-C744-D333-DA2D-28A41E01911C}"/>
                </a:ext>
              </a:extLst>
            </p:cNvPr>
            <p:cNvSpPr/>
            <p:nvPr/>
          </p:nvSpPr>
          <p:spPr>
            <a:xfrm>
              <a:off x="6609363" y="3107111"/>
              <a:ext cx="1825354" cy="672363"/>
            </a:xfrm>
            <a:prstGeom prst="frame">
              <a:avLst>
                <a:gd name="adj1" fmla="val 4382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63C988D8-7979-DB00-8C85-58B45F709E3B}"/>
                </a:ext>
              </a:extLst>
            </p:cNvPr>
            <p:cNvSpPr txBox="1"/>
            <p:nvPr/>
          </p:nvSpPr>
          <p:spPr>
            <a:xfrm>
              <a:off x="6858335" y="3258626"/>
              <a:ext cx="13274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dirty="0" err="1">
                  <a:solidFill>
                    <a:schemeClr val="bg1"/>
                  </a:solidFill>
                  <a:latin typeface="Alibaba PuHuiTi Medium" pitchFamily="18" charset="-122"/>
                  <a:ea typeface="Alibaba PuHuiTi Medium" pitchFamily="18" charset="-122"/>
                  <a:cs typeface="Alibaba PuHuiTi Medium" pitchFamily="18" charset="-122"/>
                </a:rPr>
                <a:t>genCode</a:t>
              </a:r>
              <a:r>
                <a:rPr kumimoji="1" lang="en-US" altLang="zh-CN" dirty="0">
                  <a:solidFill>
                    <a:schemeClr val="bg1"/>
                  </a:solidFill>
                  <a:latin typeface="Alibaba PuHuiTi Medium" pitchFamily="18" charset="-122"/>
                  <a:ea typeface="Alibaba PuHuiTi Medium" pitchFamily="18" charset="-122"/>
                  <a:cs typeface="Alibaba PuHuiTi Medium" pitchFamily="18" charset="-122"/>
                </a:rPr>
                <a:t>()</a:t>
              </a:r>
              <a:endParaRPr kumimoji="1" lang="zh-CN" altLang="en-US" dirty="0">
                <a:solidFill>
                  <a:schemeClr val="bg1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endParaRPr>
            </a:p>
          </p:txBody>
        </p:sp>
        <p:cxnSp>
          <p:nvCxnSpPr>
            <p:cNvPr id="33" name="直线箭头连接符 32">
              <a:extLst>
                <a:ext uri="{FF2B5EF4-FFF2-40B4-BE49-F238E27FC236}">
                  <a16:creationId xmlns:a16="http://schemas.microsoft.com/office/drawing/2014/main" id="{84784E8D-D0BF-5D7F-7C80-215513FC1D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34286" y="3429000"/>
              <a:ext cx="1620698" cy="0"/>
            </a:xfrm>
            <a:prstGeom prst="straightConnector1">
              <a:avLst/>
            </a:prstGeom>
            <a:ln w="15875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线箭头连接符 36">
              <a:extLst>
                <a:ext uri="{FF2B5EF4-FFF2-40B4-BE49-F238E27FC236}">
                  <a16:creationId xmlns:a16="http://schemas.microsoft.com/office/drawing/2014/main" id="{7704876E-62D2-3840-18A6-723187EAD4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26039" y="3462204"/>
              <a:ext cx="1620698" cy="0"/>
            </a:xfrm>
            <a:prstGeom prst="straightConnector1">
              <a:avLst/>
            </a:prstGeom>
            <a:ln w="15875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8CF8895C-5CA1-26A4-AAF9-DB951CB5C22F}"/>
                </a:ext>
              </a:extLst>
            </p:cNvPr>
            <p:cNvSpPr txBox="1"/>
            <p:nvPr/>
          </p:nvSpPr>
          <p:spPr>
            <a:xfrm>
              <a:off x="5242187" y="3054172"/>
              <a:ext cx="12833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b="1" dirty="0">
                  <a:solidFill>
                    <a:schemeClr val="bg1"/>
                  </a:solidFill>
                  <a:latin typeface="Courier" pitchFamily="2" charset="0"/>
                </a:rPr>
                <a:t>LLVM IR</a:t>
              </a:r>
              <a:endParaRPr kumimoji="1" lang="zh-CN" altLang="en-US" b="1" dirty="0">
                <a:solidFill>
                  <a:schemeClr val="bg1"/>
                </a:solidFill>
                <a:latin typeface="Courier" pitchFamily="2" charset="0"/>
              </a:endParaRPr>
            </a:p>
          </p:txBody>
        </p:sp>
        <p:sp>
          <p:nvSpPr>
            <p:cNvPr id="39" name="框架 38">
              <a:extLst>
                <a:ext uri="{FF2B5EF4-FFF2-40B4-BE49-F238E27FC236}">
                  <a16:creationId xmlns:a16="http://schemas.microsoft.com/office/drawing/2014/main" id="{EE478842-66ED-1E22-9628-B53B832893B4}"/>
                </a:ext>
              </a:extLst>
            </p:cNvPr>
            <p:cNvSpPr/>
            <p:nvPr/>
          </p:nvSpPr>
          <p:spPr>
            <a:xfrm>
              <a:off x="3211515" y="3126022"/>
              <a:ext cx="1825354" cy="672363"/>
            </a:xfrm>
            <a:prstGeom prst="frame">
              <a:avLst>
                <a:gd name="adj1" fmla="val 4382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36296971-7554-5FF4-42C7-4FB1497E47B8}"/>
                </a:ext>
              </a:extLst>
            </p:cNvPr>
            <p:cNvSpPr txBox="1"/>
            <p:nvPr/>
          </p:nvSpPr>
          <p:spPr>
            <a:xfrm>
              <a:off x="3735755" y="3310687"/>
              <a:ext cx="9341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dirty="0">
                  <a:solidFill>
                    <a:schemeClr val="bg1"/>
                  </a:solidFill>
                  <a:latin typeface="Alibaba PuHuiTi Medium" pitchFamily="18" charset="-122"/>
                  <a:ea typeface="Alibaba PuHuiTi Medium" pitchFamily="18" charset="-122"/>
                  <a:cs typeface="Alibaba PuHuiTi Medium" pitchFamily="18" charset="-122"/>
                </a:rPr>
                <a:t>LLVM</a:t>
              </a:r>
              <a:endParaRPr kumimoji="1" lang="zh-CN" altLang="en-US" dirty="0">
                <a:solidFill>
                  <a:schemeClr val="bg1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endParaRPr>
            </a:p>
          </p:txBody>
        </p: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2DA40FE8-D717-365E-DEFF-127B3C32D598}"/>
                </a:ext>
              </a:extLst>
            </p:cNvPr>
            <p:cNvSpPr txBox="1"/>
            <p:nvPr/>
          </p:nvSpPr>
          <p:spPr>
            <a:xfrm>
              <a:off x="1686217" y="2780256"/>
              <a:ext cx="128336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b="1" dirty="0">
                  <a:solidFill>
                    <a:schemeClr val="bg1"/>
                  </a:solidFill>
                  <a:latin typeface="Courier" pitchFamily="2" charset="0"/>
                </a:rPr>
                <a:t>X86_64 Assembly</a:t>
              </a:r>
              <a:endParaRPr kumimoji="1" lang="zh-CN" altLang="en-US" b="1" dirty="0">
                <a:solidFill>
                  <a:schemeClr val="bg1"/>
                </a:solidFill>
                <a:latin typeface="Courier" pitchFamily="2" charset="0"/>
              </a:endParaRPr>
            </a:p>
          </p:txBody>
        </p:sp>
        <p:cxnSp>
          <p:nvCxnSpPr>
            <p:cNvPr id="42" name="直线连接符 41">
              <a:extLst>
                <a:ext uri="{FF2B5EF4-FFF2-40B4-BE49-F238E27FC236}">
                  <a16:creationId xmlns:a16="http://schemas.microsoft.com/office/drawing/2014/main" id="{B0E1E86E-61CE-67C7-9CB3-1F7C2376B4CF}"/>
                </a:ext>
              </a:extLst>
            </p:cNvPr>
            <p:cNvCxnSpPr/>
            <p:nvPr/>
          </p:nvCxnSpPr>
          <p:spPr>
            <a:xfrm>
              <a:off x="1613189" y="3480731"/>
              <a:ext cx="1620698" cy="0"/>
            </a:xfrm>
            <a:prstGeom prst="line">
              <a:avLst/>
            </a:prstGeom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线连接符 42">
              <a:extLst>
                <a:ext uri="{FF2B5EF4-FFF2-40B4-BE49-F238E27FC236}">
                  <a16:creationId xmlns:a16="http://schemas.microsoft.com/office/drawing/2014/main" id="{E510FEBF-2F39-8ED7-AC52-C362039AAA48}"/>
                </a:ext>
              </a:extLst>
            </p:cNvPr>
            <p:cNvCxnSpPr>
              <a:cxnSpLocks/>
            </p:cNvCxnSpPr>
            <p:nvPr/>
          </p:nvCxnSpPr>
          <p:spPr>
            <a:xfrm>
              <a:off x="1598518" y="3480731"/>
              <a:ext cx="0" cy="1447447"/>
            </a:xfrm>
            <a:prstGeom prst="line">
              <a:avLst/>
            </a:prstGeom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线箭头连接符 43">
              <a:extLst>
                <a:ext uri="{FF2B5EF4-FFF2-40B4-BE49-F238E27FC236}">
                  <a16:creationId xmlns:a16="http://schemas.microsoft.com/office/drawing/2014/main" id="{531FFC83-14D0-A81E-DE81-61B95868C6F4}"/>
                </a:ext>
              </a:extLst>
            </p:cNvPr>
            <p:cNvCxnSpPr>
              <a:cxnSpLocks/>
            </p:cNvCxnSpPr>
            <p:nvPr/>
          </p:nvCxnSpPr>
          <p:spPr>
            <a:xfrm>
              <a:off x="1588750" y="4928178"/>
              <a:ext cx="1622765" cy="0"/>
            </a:xfrm>
            <a:prstGeom prst="straightConnector1">
              <a:avLst/>
            </a:prstGeom>
            <a:ln w="15875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框架 47">
              <a:extLst>
                <a:ext uri="{FF2B5EF4-FFF2-40B4-BE49-F238E27FC236}">
                  <a16:creationId xmlns:a16="http://schemas.microsoft.com/office/drawing/2014/main" id="{82BDFFE9-9EEF-F777-4D52-B25EA882429F}"/>
                </a:ext>
              </a:extLst>
            </p:cNvPr>
            <p:cNvSpPr/>
            <p:nvPr/>
          </p:nvSpPr>
          <p:spPr>
            <a:xfrm>
              <a:off x="3203798" y="4555564"/>
              <a:ext cx="1825354" cy="672363"/>
            </a:xfrm>
            <a:prstGeom prst="frame">
              <a:avLst>
                <a:gd name="adj1" fmla="val 4382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FD0B4096-E8A4-82B3-9AEE-91D258CEF824}"/>
                </a:ext>
              </a:extLst>
            </p:cNvPr>
            <p:cNvSpPr txBox="1"/>
            <p:nvPr/>
          </p:nvSpPr>
          <p:spPr>
            <a:xfrm>
              <a:off x="3791686" y="4732501"/>
              <a:ext cx="9341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dirty="0">
                  <a:solidFill>
                    <a:schemeClr val="bg1"/>
                  </a:solidFill>
                  <a:latin typeface="Alibaba PuHuiTi Medium" pitchFamily="18" charset="-122"/>
                  <a:ea typeface="Alibaba PuHuiTi Medium" pitchFamily="18" charset="-122"/>
                  <a:cs typeface="Alibaba PuHuiTi Medium" pitchFamily="18" charset="-122"/>
                </a:rPr>
                <a:t>GCC</a:t>
              </a:r>
              <a:endParaRPr kumimoji="1" lang="zh-CN" altLang="en-US" dirty="0">
                <a:solidFill>
                  <a:schemeClr val="bg1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endParaRPr>
            </a:p>
          </p:txBody>
        </p:sp>
        <p:cxnSp>
          <p:nvCxnSpPr>
            <p:cNvPr id="50" name="直线箭头连接符 49">
              <a:extLst>
                <a:ext uri="{FF2B5EF4-FFF2-40B4-BE49-F238E27FC236}">
                  <a16:creationId xmlns:a16="http://schemas.microsoft.com/office/drawing/2014/main" id="{A3F2482B-918F-9038-59D1-B828A1BBF751}"/>
                </a:ext>
              </a:extLst>
            </p:cNvPr>
            <p:cNvCxnSpPr>
              <a:cxnSpLocks/>
            </p:cNvCxnSpPr>
            <p:nvPr/>
          </p:nvCxnSpPr>
          <p:spPr>
            <a:xfrm>
              <a:off x="5041196" y="4891745"/>
              <a:ext cx="513014" cy="0"/>
            </a:xfrm>
            <a:prstGeom prst="straightConnector1">
              <a:avLst/>
            </a:prstGeom>
            <a:ln w="15875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文本框 50">
              <a:extLst>
                <a:ext uri="{FF2B5EF4-FFF2-40B4-BE49-F238E27FC236}">
                  <a16:creationId xmlns:a16="http://schemas.microsoft.com/office/drawing/2014/main" id="{6D469A33-328E-332E-E950-E0409D6BB65B}"/>
                </a:ext>
              </a:extLst>
            </p:cNvPr>
            <p:cNvSpPr txBox="1"/>
            <p:nvPr/>
          </p:nvSpPr>
          <p:spPr>
            <a:xfrm>
              <a:off x="5605706" y="4686631"/>
              <a:ext cx="16206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b="1" dirty="0">
                  <a:solidFill>
                    <a:schemeClr val="bg1"/>
                  </a:solidFill>
                  <a:latin typeface="Courier" pitchFamily="2" charset="0"/>
                </a:rPr>
                <a:t>Executable</a:t>
              </a:r>
              <a:endParaRPr kumimoji="1" lang="zh-CN" altLang="en-US" b="1" dirty="0">
                <a:solidFill>
                  <a:schemeClr val="bg1"/>
                </a:solidFill>
                <a:latin typeface="Courier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13087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CEA888D8-E72D-A8B0-D65B-342E71C637F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40000"/>
            </a:schemeClr>
          </a:solidFill>
          <a:ln w="0" cap="flat" cmpd="sng" algn="ctr">
            <a:solidFill>
              <a:schemeClr val="accent1">
                <a:shade val="50000"/>
              </a:schemeClr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55 Regular" panose="00020600040101010101" pitchFamily="18" charset="-122"/>
              <a:ea typeface="阿里巴巴普惠体 2.0 55 Regular" panose="00020600040101010101" pitchFamily="18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5FB65F4B-5461-A937-7A6B-77A78458AE15}"/>
              </a:ext>
            </a:extLst>
          </p:cNvPr>
          <p:cNvSpPr/>
          <p:nvPr/>
        </p:nvSpPr>
        <p:spPr>
          <a:xfrm>
            <a:off x="1501302" y="1048460"/>
            <a:ext cx="9189396" cy="4761081"/>
          </a:xfrm>
          <a:prstGeom prst="rect">
            <a:avLst/>
          </a:prstGeom>
          <a:solidFill>
            <a:srgbClr val="F7F4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55 Regular" panose="00020600040101010101" pitchFamily="18" charset="-122"/>
              <a:ea typeface="阿里巴巴普惠体 2.0 55 Regular" panose="00020600040101010101" pitchFamily="18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5C5163C8-DE56-A7B7-FC16-9FF83F78A5C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6798363" y="1901758"/>
            <a:ext cx="4433078" cy="3054485"/>
          </a:xfrm>
          <a:custGeom>
            <a:avLst/>
            <a:gdLst>
              <a:gd name="connsiteX0" fmla="*/ 4433078 w 4433078"/>
              <a:gd name="connsiteY0" fmla="*/ 1 h 3054485"/>
              <a:gd name="connsiteX1" fmla="*/ 4433077 w 4433078"/>
              <a:gd name="connsiteY1" fmla="*/ 3054485 h 3054485"/>
              <a:gd name="connsiteX2" fmla="*/ 0 w 4433078"/>
              <a:gd name="connsiteY2" fmla="*/ 3054485 h 3054485"/>
              <a:gd name="connsiteX3" fmla="*/ 1 w 4433078"/>
              <a:gd name="connsiteY3" fmla="*/ 0 h 3054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33078" h="3054485">
                <a:moveTo>
                  <a:pt x="4433078" y="1"/>
                </a:moveTo>
                <a:lnTo>
                  <a:pt x="4433077" y="3054485"/>
                </a:lnTo>
                <a:lnTo>
                  <a:pt x="0" y="3054485"/>
                </a:lnTo>
                <a:lnTo>
                  <a:pt x="1" y="0"/>
                </a:lnTo>
                <a:close/>
              </a:path>
            </a:pathLst>
          </a:cu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983B353B-D8D7-0940-803E-95FA3E0A26DE}"/>
              </a:ext>
            </a:extLst>
          </p:cNvPr>
          <p:cNvSpPr txBox="1"/>
          <p:nvPr/>
        </p:nvSpPr>
        <p:spPr>
          <a:xfrm>
            <a:off x="1765299" y="1429147"/>
            <a:ext cx="43307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rgbClr val="2D899B"/>
                </a:solidFill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2.1</a:t>
            </a:r>
            <a:r>
              <a:rPr lang="zh-CN" altLang="en-US" sz="3600" b="1" dirty="0">
                <a:solidFill>
                  <a:srgbClr val="2D899B"/>
                </a:solidFill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 词法分析</a:t>
            </a: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E684FB69-55E0-F817-F4C9-9CB339AA4B95}"/>
              </a:ext>
            </a:extLst>
          </p:cNvPr>
          <p:cNvGrpSpPr/>
          <p:nvPr/>
        </p:nvGrpSpPr>
        <p:grpSpPr>
          <a:xfrm>
            <a:off x="0" y="6400799"/>
            <a:ext cx="2755900" cy="211439"/>
            <a:chOff x="0" y="6400799"/>
            <a:chExt cx="2755900" cy="211439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0715386F-27B1-53C8-12B8-2B8D61F98544}"/>
                </a:ext>
              </a:extLst>
            </p:cNvPr>
            <p:cNvSpPr/>
            <p:nvPr/>
          </p:nvSpPr>
          <p:spPr>
            <a:xfrm>
              <a:off x="0" y="6400799"/>
              <a:ext cx="2273300" cy="208265"/>
            </a:xfrm>
            <a:prstGeom prst="rect">
              <a:avLst/>
            </a:prstGeom>
            <a:solidFill>
              <a:srgbClr val="F7F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</a:endParaRP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4C3ED3B0-4249-0ED9-A07B-13E26862A552}"/>
                </a:ext>
              </a:extLst>
            </p:cNvPr>
            <p:cNvSpPr/>
            <p:nvPr/>
          </p:nvSpPr>
          <p:spPr>
            <a:xfrm>
              <a:off x="2348418" y="6400799"/>
              <a:ext cx="166182" cy="208265"/>
            </a:xfrm>
            <a:prstGeom prst="rect">
              <a:avLst/>
            </a:prstGeom>
            <a:solidFill>
              <a:srgbClr val="F7F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</a:endParaRP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3EF2250C-1EF7-5139-5B1F-2F91F0AC01AF}"/>
                </a:ext>
              </a:extLst>
            </p:cNvPr>
            <p:cNvSpPr/>
            <p:nvPr/>
          </p:nvSpPr>
          <p:spPr>
            <a:xfrm>
              <a:off x="2589718" y="6403973"/>
              <a:ext cx="166182" cy="208265"/>
            </a:xfrm>
            <a:prstGeom prst="rect">
              <a:avLst/>
            </a:prstGeom>
            <a:solidFill>
              <a:srgbClr val="F7F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</a:endParaRPr>
            </a:p>
          </p:txBody>
        </p: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B928EC8B-89B3-81AF-AB5C-7ECAA5CC8158}"/>
              </a:ext>
            </a:extLst>
          </p:cNvPr>
          <p:cNvGrpSpPr/>
          <p:nvPr/>
        </p:nvGrpSpPr>
        <p:grpSpPr>
          <a:xfrm flipH="1">
            <a:off x="9436100" y="312791"/>
            <a:ext cx="2755900" cy="211439"/>
            <a:chOff x="152400" y="6553199"/>
            <a:chExt cx="2755900" cy="211439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41BD53FB-CA5C-FF86-3B05-ABBAD0FD089E}"/>
                </a:ext>
              </a:extLst>
            </p:cNvPr>
            <p:cNvSpPr/>
            <p:nvPr/>
          </p:nvSpPr>
          <p:spPr>
            <a:xfrm>
              <a:off x="152400" y="6553199"/>
              <a:ext cx="2273300" cy="208265"/>
            </a:xfrm>
            <a:prstGeom prst="rect">
              <a:avLst/>
            </a:prstGeom>
            <a:solidFill>
              <a:srgbClr val="F7F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</a:endParaRPr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5CB78A8D-DFEF-A2EC-37C1-EBE3BD185376}"/>
                </a:ext>
              </a:extLst>
            </p:cNvPr>
            <p:cNvSpPr/>
            <p:nvPr/>
          </p:nvSpPr>
          <p:spPr>
            <a:xfrm>
              <a:off x="2500818" y="6553199"/>
              <a:ext cx="166182" cy="208265"/>
            </a:xfrm>
            <a:prstGeom prst="rect">
              <a:avLst/>
            </a:prstGeom>
            <a:solidFill>
              <a:srgbClr val="F7F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</a:endParaRP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AF317993-FCB3-0BCE-B516-ED3B93C804B9}"/>
                </a:ext>
              </a:extLst>
            </p:cNvPr>
            <p:cNvSpPr/>
            <p:nvPr/>
          </p:nvSpPr>
          <p:spPr>
            <a:xfrm>
              <a:off x="2742118" y="6556373"/>
              <a:ext cx="166182" cy="208265"/>
            </a:xfrm>
            <a:prstGeom prst="rect">
              <a:avLst/>
            </a:prstGeom>
            <a:solidFill>
              <a:srgbClr val="F7F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</a:endParaRPr>
            </a:p>
          </p:txBody>
        </p:sp>
      </p:grpSp>
      <p:sp>
        <p:nvSpPr>
          <p:cNvPr id="5" name="文本框 4">
            <a:extLst>
              <a:ext uri="{FF2B5EF4-FFF2-40B4-BE49-F238E27FC236}">
                <a16:creationId xmlns:a16="http://schemas.microsoft.com/office/drawing/2014/main" id="{1807D98F-2297-4A52-BA0B-A7206B1B3DDB}"/>
              </a:ext>
            </a:extLst>
          </p:cNvPr>
          <p:cNvSpPr txBox="1"/>
          <p:nvPr/>
        </p:nvSpPr>
        <p:spPr>
          <a:xfrm>
            <a:off x="1802588" y="3123938"/>
            <a:ext cx="15863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err="1">
                <a:solidFill>
                  <a:schemeClr val="accent1"/>
                </a:solidFill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yyval</a:t>
            </a:r>
            <a:r>
              <a:rPr lang="zh-CN" altLang="en-US" sz="2000" b="1" dirty="0">
                <a:solidFill>
                  <a:schemeClr val="accent1"/>
                </a:solidFill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 结构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304EA4A-A996-48E4-3104-AB07E1015012}"/>
              </a:ext>
            </a:extLst>
          </p:cNvPr>
          <p:cNvSpPr txBox="1"/>
          <p:nvPr/>
        </p:nvSpPr>
        <p:spPr>
          <a:xfrm>
            <a:off x="1765299" y="2145413"/>
            <a:ext cx="5573807" cy="8744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4B5C84"/>
                </a:solidFill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由于在后续过程中需要使用标识符、类型、整数</a:t>
            </a:r>
            <a:r>
              <a:rPr lang="en-US" altLang="zh-CN" dirty="0">
                <a:solidFill>
                  <a:srgbClr val="4B5C84"/>
                </a:solidFill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/</a:t>
            </a:r>
            <a:r>
              <a:rPr lang="zh-CN" altLang="en-US" dirty="0">
                <a:solidFill>
                  <a:srgbClr val="4B5C84"/>
                </a:solidFill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浮点数字符串 </a:t>
            </a:r>
            <a:r>
              <a:rPr lang="en-US" altLang="zh-CN" dirty="0">
                <a:solidFill>
                  <a:srgbClr val="4B5C84"/>
                </a:solidFill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&amp;</a:t>
            </a:r>
            <a:r>
              <a:rPr lang="zh-CN" altLang="en-US" dirty="0">
                <a:solidFill>
                  <a:srgbClr val="4B5C84"/>
                </a:solidFill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 判断运算符类型，我们定义了以下内容：</a:t>
            </a: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7BD60348-4883-E36C-553E-1505365B62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2918" y="3637742"/>
            <a:ext cx="2374900" cy="927100"/>
          </a:xfrm>
          <a:prstGeom prst="rect">
            <a:avLst/>
          </a:prstGeom>
        </p:spPr>
      </p:pic>
      <p:sp>
        <p:nvSpPr>
          <p:cNvPr id="39" name="文本框 38">
            <a:extLst>
              <a:ext uri="{FF2B5EF4-FFF2-40B4-BE49-F238E27FC236}">
                <a16:creationId xmlns:a16="http://schemas.microsoft.com/office/drawing/2014/main" id="{2DBDA304-C6F8-ED9E-C629-91B8F7867CDD}"/>
              </a:ext>
            </a:extLst>
          </p:cNvPr>
          <p:cNvSpPr txBox="1"/>
          <p:nvPr/>
        </p:nvSpPr>
        <p:spPr>
          <a:xfrm>
            <a:off x="1802588" y="4663442"/>
            <a:ext cx="5620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accent1"/>
                </a:solidFill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宏</a:t>
            </a:r>
          </a:p>
        </p:txBody>
      </p:sp>
      <p:pic>
        <p:nvPicPr>
          <p:cNvPr id="41" name="图片 40">
            <a:extLst>
              <a:ext uri="{FF2B5EF4-FFF2-40B4-BE49-F238E27FC236}">
                <a16:creationId xmlns:a16="http://schemas.microsoft.com/office/drawing/2014/main" id="{6B02EB68-D901-FFC3-2CC7-967169C558B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2918" y="5132388"/>
            <a:ext cx="6223000" cy="49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0414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>
            <a:extLst>
              <a:ext uri="{FF2B5EF4-FFF2-40B4-BE49-F238E27FC236}">
                <a16:creationId xmlns:a16="http://schemas.microsoft.com/office/drawing/2014/main" id="{28F6893B-66FD-2DC7-529B-4AB1883BE628}"/>
              </a:ext>
            </a:extLst>
          </p:cNvPr>
          <p:cNvGrpSpPr/>
          <p:nvPr/>
        </p:nvGrpSpPr>
        <p:grpSpPr>
          <a:xfrm>
            <a:off x="0" y="350702"/>
            <a:ext cx="4891602" cy="400110"/>
            <a:chOff x="0" y="6304876"/>
            <a:chExt cx="4891602" cy="400110"/>
          </a:xfrm>
        </p:grpSpPr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FB401C34-F5C5-9E09-4AD2-8DC8ED63491E}"/>
                </a:ext>
              </a:extLst>
            </p:cNvPr>
            <p:cNvSpPr txBox="1"/>
            <p:nvPr/>
          </p:nvSpPr>
          <p:spPr>
            <a:xfrm>
              <a:off x="2831017" y="6304876"/>
              <a:ext cx="20605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accent4">
                      <a:lumMod val="75000"/>
                    </a:schemeClr>
                  </a:solidFill>
                  <a:latin typeface="阿里巴巴普惠体 2.0 55 Regular" panose="00020600040101010101" pitchFamily="18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rPr>
                <a:t>处理流程概览</a:t>
              </a:r>
            </a:p>
          </p:txBody>
        </p:sp>
        <p:grpSp>
          <p:nvGrpSpPr>
            <p:cNvPr id="32" name="组合 31">
              <a:extLst>
                <a:ext uri="{FF2B5EF4-FFF2-40B4-BE49-F238E27FC236}">
                  <a16:creationId xmlns:a16="http://schemas.microsoft.com/office/drawing/2014/main" id="{F16337EB-061C-CFF7-892A-008A6DC243B2}"/>
                </a:ext>
              </a:extLst>
            </p:cNvPr>
            <p:cNvGrpSpPr/>
            <p:nvPr/>
          </p:nvGrpSpPr>
          <p:grpSpPr>
            <a:xfrm>
              <a:off x="0" y="6400799"/>
              <a:ext cx="2755900" cy="211439"/>
              <a:chOff x="0" y="6400799"/>
              <a:chExt cx="2755900" cy="211439"/>
            </a:xfrm>
          </p:grpSpPr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52700E17-319D-BC32-21DB-03C86ABEA335}"/>
                  </a:ext>
                </a:extLst>
              </p:cNvPr>
              <p:cNvSpPr/>
              <p:nvPr/>
            </p:nvSpPr>
            <p:spPr>
              <a:xfrm>
                <a:off x="0" y="6400799"/>
                <a:ext cx="2273300" cy="208265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accent4">
                      <a:lumMod val="75000"/>
                    </a:schemeClr>
                  </a:solidFill>
                  <a:latin typeface="阿里巴巴普惠体 2.0 55 Regular" panose="00020600040101010101" pitchFamily="18" charset="-122"/>
                  <a:ea typeface="阿里巴巴普惠体 2.0 55 Regular" panose="00020600040101010101" pitchFamily="18" charset="-122"/>
                </a:endParaRPr>
              </a:p>
            </p:txBody>
          </p:sp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2173B76B-7A91-C9E2-52C4-E482084F8D00}"/>
                  </a:ext>
                </a:extLst>
              </p:cNvPr>
              <p:cNvSpPr/>
              <p:nvPr/>
            </p:nvSpPr>
            <p:spPr>
              <a:xfrm>
                <a:off x="2348418" y="6400799"/>
                <a:ext cx="166182" cy="208265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accent4">
                      <a:lumMod val="75000"/>
                    </a:schemeClr>
                  </a:solidFill>
                  <a:latin typeface="阿里巴巴普惠体 2.0 55 Regular" panose="00020600040101010101" pitchFamily="18" charset="-122"/>
                  <a:ea typeface="阿里巴巴普惠体 2.0 55 Regular" panose="00020600040101010101" pitchFamily="18" charset="-122"/>
                </a:endParaRPr>
              </a:p>
            </p:txBody>
          </p:sp>
          <p:sp>
            <p:nvSpPr>
              <p:cNvPr id="37" name="矩形 36">
                <a:extLst>
                  <a:ext uri="{FF2B5EF4-FFF2-40B4-BE49-F238E27FC236}">
                    <a16:creationId xmlns:a16="http://schemas.microsoft.com/office/drawing/2014/main" id="{7E3FF1EE-B65C-FE8F-F919-1AFB14A0DA36}"/>
                  </a:ext>
                </a:extLst>
              </p:cNvPr>
              <p:cNvSpPr/>
              <p:nvPr/>
            </p:nvSpPr>
            <p:spPr>
              <a:xfrm>
                <a:off x="2589718" y="6403973"/>
                <a:ext cx="166182" cy="208265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accent4">
                      <a:lumMod val="75000"/>
                    </a:schemeClr>
                  </a:solidFill>
                  <a:latin typeface="阿里巴巴普惠体 2.0 55 Regular" panose="00020600040101010101" pitchFamily="18" charset="-122"/>
                  <a:ea typeface="阿里巴巴普惠体 2.0 55 Regular" panose="00020600040101010101" pitchFamily="18" charset="-122"/>
                </a:endParaRPr>
              </a:p>
            </p:txBody>
          </p:sp>
        </p:grp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9E828BFB-9C45-2C4C-72FB-B79A5D16129F}"/>
              </a:ext>
            </a:extLst>
          </p:cNvPr>
          <p:cNvSpPr txBox="1"/>
          <p:nvPr/>
        </p:nvSpPr>
        <p:spPr>
          <a:xfrm>
            <a:off x="401344" y="1178295"/>
            <a:ext cx="30660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rgbClr val="2D899B"/>
                </a:solidFill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2.1</a:t>
            </a:r>
            <a:r>
              <a:rPr lang="zh-CN" altLang="en-US" sz="3600" b="1" dirty="0">
                <a:solidFill>
                  <a:srgbClr val="2D899B"/>
                </a:solidFill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 词法分析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E48E1E2E-28BD-D2D4-4B24-64FBA5431A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344" y="2011947"/>
            <a:ext cx="8761106" cy="4396254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7FC69989-6992-951D-2ECA-EF77CE9AF3C0}"/>
              </a:ext>
            </a:extLst>
          </p:cNvPr>
          <p:cNvSpPr txBox="1"/>
          <p:nvPr/>
        </p:nvSpPr>
        <p:spPr>
          <a:xfrm>
            <a:off x="5061284" y="1243569"/>
            <a:ext cx="4299284" cy="581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4B5C84"/>
                </a:solidFill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需要额外保存字符串的 </a:t>
            </a:r>
            <a:r>
              <a:rPr lang="en-US" altLang="zh-CN" sz="2400" dirty="0">
                <a:solidFill>
                  <a:srgbClr val="4B5C84"/>
                </a:solidFill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token</a:t>
            </a:r>
            <a:endParaRPr lang="zh-CN" altLang="en-US" sz="2400" dirty="0">
              <a:solidFill>
                <a:srgbClr val="4B5C84"/>
              </a:solidFill>
              <a:latin typeface="阿里巴巴普惠体 2.0 55 Regular" panose="00020600040101010101" pitchFamily="18" charset="-122"/>
              <a:ea typeface="阿里巴巴普惠体 2.0 55 Regular" panose="00020600040101010101" pitchFamily="18" charset="-122"/>
              <a:cs typeface="阿里巴巴普惠体 2.0 55 Regular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35837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辣籽葡萄（P界达人）">
  <a:themeElements>
    <a:clrScheme name="自定义 3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43053"/>
      </a:accent1>
      <a:accent2>
        <a:srgbClr val="4B5C84"/>
      </a:accent2>
      <a:accent3>
        <a:srgbClr val="4093B1"/>
      </a:accent3>
      <a:accent4>
        <a:srgbClr val="C295BA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1056</TotalTime>
  <Words>1103</Words>
  <Application>Microsoft Macintosh PowerPoint</Application>
  <PresentationFormat>宽屏</PresentationFormat>
  <Paragraphs>234</Paragraphs>
  <Slides>23</Slides>
  <Notes>23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31" baseType="lpstr">
      <vt:lpstr>阿里巴巴普惠体 2.0 115 Black</vt:lpstr>
      <vt:lpstr>阿里巴巴普惠体 2.0 55 Regular</vt:lpstr>
      <vt:lpstr>等线</vt:lpstr>
      <vt:lpstr>Alibaba PuHuiTi Medium</vt:lpstr>
      <vt:lpstr>Arial</vt:lpstr>
      <vt:lpstr>Courier</vt:lpstr>
      <vt:lpstr>Menlo</vt:lpstr>
      <vt:lpstr>辣籽葡萄（P界达人）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>51PPT模板网</Manager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简约清新唯美蓝紫多场景通用ppt模板</dc:title>
  <dc:creator>辣籽葡萄</dc:creator>
  <cp:keywords>P界达人</cp:keywords>
  <dc:description>www.51pptmoban.com</dc:description>
  <cp:lastModifiedBy>韵沨 沈</cp:lastModifiedBy>
  <cp:revision>165</cp:revision>
  <dcterms:created xsi:type="dcterms:W3CDTF">2022-07-08T09:58:09Z</dcterms:created>
  <dcterms:modified xsi:type="dcterms:W3CDTF">2023-06-11T17:00:50Z</dcterms:modified>
</cp:coreProperties>
</file>